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6" r:id="rId5"/>
  </p:sldMasterIdLst>
  <p:notesMasterIdLst>
    <p:notesMasterId r:id="rId18"/>
  </p:notesMasterIdLst>
  <p:sldIdLst>
    <p:sldId id="258" r:id="rId6"/>
    <p:sldId id="259" r:id="rId7"/>
    <p:sldId id="260" r:id="rId8"/>
    <p:sldId id="261" r:id="rId9"/>
    <p:sldId id="278" r:id="rId10"/>
    <p:sldId id="275" r:id="rId11"/>
    <p:sldId id="276" r:id="rId12"/>
    <p:sldId id="277" r:id="rId13"/>
    <p:sldId id="263" r:id="rId14"/>
    <p:sldId id="264" r:id="rId15"/>
    <p:sldId id="274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C285F-CE89-4544-9E75-EFF0419629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F6D39-925E-41C4-93D8-097C6233542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011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76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8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1443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6535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2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6290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3909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5524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8527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7813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218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636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6862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78435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773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618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773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972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384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098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061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789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4A9625-AA1E-4CF6-9590-A47AC8CFBB7A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68474-6AFF-46AB-B477-980F9FFE93C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083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8F083457-173A-AD59-4009-B5B4D19DCD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1" y="5663906"/>
            <a:ext cx="8682246" cy="11856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255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1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255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646938"/>
            <a:ext cx="816292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ibusisoNy@statssa.gov.za" TargetMode="External"/><Relationship Id="rId2" Type="http://schemas.openxmlformats.org/officeDocument/2006/relationships/hyperlink" Target="mailto:SibusisoL@statssa.gov.za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CouldThisBeLov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55254" y="-1320023"/>
            <a:ext cx="433493" cy="4334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FAACDB-7009-969B-D34F-D9017678F245}"/>
              </a:ext>
            </a:extLst>
          </p:cNvPr>
          <p:cNvSpPr txBox="1">
            <a:spLocks/>
          </p:cNvSpPr>
          <p:nvPr/>
        </p:nvSpPr>
        <p:spPr>
          <a:xfrm>
            <a:off x="-6816" y="0"/>
            <a:ext cx="9150816" cy="648072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3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ZA" kern="0" dirty="0" smtClean="0">
                <a:solidFill>
                  <a:srgbClr val="002060"/>
                </a:solidFill>
              </a:rPr>
              <a:t> </a:t>
            </a:r>
            <a:endParaRPr lang="en-ZA" kern="0" dirty="0">
              <a:solidFill>
                <a:srgbClr val="00206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B6F7AD-D11C-1A47-CC48-97532B3E053F}"/>
              </a:ext>
            </a:extLst>
          </p:cNvPr>
          <p:cNvSpPr txBox="1">
            <a:spLocks/>
          </p:cNvSpPr>
          <p:nvPr/>
        </p:nvSpPr>
        <p:spPr>
          <a:xfrm>
            <a:off x="466821" y="626784"/>
            <a:ext cx="7776864" cy="3528392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effectLst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kern="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Integration of Artificial Intelligence in</a:t>
            </a:r>
          </a:p>
          <a:p>
            <a:pPr>
              <a:defRPr/>
            </a:pPr>
            <a:r>
              <a:rPr lang="en-US" sz="3000" b="1" kern="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 Data collection in </a:t>
            </a:r>
          </a:p>
          <a:p>
            <a:pPr>
              <a:defRPr/>
            </a:pPr>
            <a:r>
              <a:rPr lang="en-US" sz="3200" b="1" kern="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Statistics South Africa</a:t>
            </a: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Presenter: Sibusiso Langatshe</a:t>
            </a:r>
            <a:endParaRPr lang="en-ZA" sz="2000" b="1" kern="0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35896" y="6309320"/>
            <a:ext cx="2057400" cy="365125"/>
          </a:xfrm>
        </p:spPr>
        <p:txBody>
          <a:bodyPr/>
          <a:lstStyle/>
          <a:p>
            <a:pPr algn="ctr"/>
            <a:fld id="{0020347D-719C-4DB2-B0A0-FFBC58DBA3FB}" type="slidenum">
              <a:rPr lang="en-ZA" sz="1600" b="1" smtClean="0">
                <a:solidFill>
                  <a:schemeClr val="tx1"/>
                </a:solidFill>
              </a:rPr>
              <a:pPr algn="ctr"/>
              <a:t>1</a:t>
            </a:fld>
            <a:endParaRPr lang="en-ZA" sz="1600" b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168" y="2891245"/>
            <a:ext cx="4446171" cy="28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762000" y="890908"/>
            <a:ext cx="428396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en-ZA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7</a:t>
            </a:r>
            <a:endParaRPr lang="en-ZA" sz="1400" b="1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58581" cy="2037180"/>
            <a:chOff x="0" y="0"/>
            <a:chExt cx="9158581" cy="203718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58581" cy="55399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6000"/>
              </a:schemeClr>
            </a:solidFill>
          </p:spPr>
          <p:txBody>
            <a:bodyPr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3000" b="1" dirty="0" smtClean="0">
                  <a:latin typeface="Arial" charset="0"/>
                </a:rPr>
                <a:t>Conclusion</a:t>
              </a:r>
              <a:endParaRPr lang="en-ZA" sz="3000" b="1" dirty="0"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7788" y="1113850"/>
              <a:ext cx="35283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 smtClean="0"/>
            </a:p>
            <a:p>
              <a:endParaRPr lang="en-GB" dirty="0"/>
            </a:p>
            <a:p>
              <a:endParaRPr lang="en-GB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94909" y="726622"/>
            <a:ext cx="8592040" cy="436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latin typeface="Aptos"/>
                <a:ea typeface="Aptos"/>
                <a:cs typeface="Arial" panose="020B0604020202020204" pitchFamily="34" charset="0"/>
              </a:rPr>
              <a:t>The IOM directly supports Stats SA’s </a:t>
            </a:r>
            <a:r>
              <a:rPr lang="en-US" b="1" kern="100" dirty="0" smtClean="0">
                <a:latin typeface="Aptos"/>
                <a:ea typeface="Aptos"/>
                <a:cs typeface="Arial" panose="020B0604020202020204" pitchFamily="34" charset="0"/>
              </a:rPr>
              <a:t>Strategic </a:t>
            </a:r>
            <a:r>
              <a:rPr lang="en-US" b="1" kern="100" dirty="0">
                <a:latin typeface="Aptos"/>
                <a:ea typeface="Aptos"/>
                <a:cs typeface="Arial" panose="020B0604020202020204" pitchFamily="34" charset="0"/>
              </a:rPr>
              <a:t>Vision for Data Collection by</a:t>
            </a: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Modernizing household surveys through AI-driven data collection and real-time monitoring tools</a:t>
            </a:r>
            <a:r>
              <a:rPr lang="en-US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​</a:t>
            </a:r>
            <a:r>
              <a:rPr lang="en-US" kern="100" dirty="0" smtClean="0">
                <a:latin typeface="Aptos"/>
                <a:ea typeface="Aptos"/>
                <a:cs typeface="Arial" panose="020B0604020202020204" pitchFamily="34" charset="0"/>
              </a:rPr>
              <a:t>.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Enhancing data quality and reducing response times by leveraging integrated case management </a:t>
            </a:r>
            <a:r>
              <a:rPr lang="en-US" kern="100" dirty="0" smtClean="0">
                <a:latin typeface="Aptos"/>
                <a:ea typeface="Aptos"/>
                <a:cs typeface="Arial" panose="020B0604020202020204" pitchFamily="34" charset="0"/>
              </a:rPr>
              <a:t>systems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Minimizing operational costs through the elimination of redundant field visits and digitalizing survey </a:t>
            </a:r>
            <a:r>
              <a:rPr lang="en-US" kern="100" dirty="0" smtClean="0">
                <a:latin typeface="Aptos"/>
                <a:ea typeface="Aptos"/>
                <a:cs typeface="Arial" panose="020B0604020202020204" pitchFamily="34" charset="0"/>
              </a:rPr>
              <a:t>methods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Increasing flexibility and adaptability in survey operations to respond effectively to evolving data needs.</a:t>
            </a: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749467" y="6291639"/>
            <a:ext cx="1543050" cy="273844"/>
          </a:xfrm>
        </p:spPr>
        <p:txBody>
          <a:bodyPr/>
          <a:lstStyle/>
          <a:p>
            <a:pPr algn="ctr"/>
            <a:fld id="{0020347D-719C-4DB2-B0A0-FFBC58DBA3FB}" type="slidenum">
              <a:rPr lang="en-ZA" sz="1400" b="1"/>
              <a:pPr algn="ctr"/>
              <a:t>11</a:t>
            </a:fld>
            <a:endParaRPr lang="en-ZA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810491" y="213755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</a:p>
        </p:txBody>
      </p:sp>
      <p:sp>
        <p:nvSpPr>
          <p:cNvPr id="5" name="Rectangle 4"/>
          <p:cNvSpPr/>
          <p:nvPr/>
        </p:nvSpPr>
        <p:spPr>
          <a:xfrm>
            <a:off x="558800" y="2454765"/>
            <a:ext cx="733413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Sibusiso Langatshe</a:t>
            </a:r>
            <a:endParaRPr lang="en-GB" b="1" dirty="0"/>
          </a:p>
          <a:p>
            <a:r>
              <a:rPr lang="en-GB" b="1" dirty="0" smtClean="0">
                <a:hlinkClick r:id="rId2"/>
              </a:rPr>
              <a:t>SibusisoL@statssa.gov.za</a:t>
            </a:r>
            <a:r>
              <a:rPr lang="en-GB" b="1" dirty="0" smtClean="0"/>
              <a:t> </a:t>
            </a:r>
            <a:endParaRPr lang="en-GB" b="1" dirty="0"/>
          </a:p>
          <a:p>
            <a:r>
              <a:rPr lang="en-GB" b="1" dirty="0" smtClean="0"/>
              <a:t>082 676 9609 </a:t>
            </a:r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 smtClean="0"/>
              <a:t>Sibusiso </a:t>
            </a:r>
            <a:r>
              <a:rPr lang="en-GB" b="1" dirty="0" err="1" smtClean="0"/>
              <a:t>Nyuswa</a:t>
            </a:r>
            <a:endParaRPr lang="en-GB" b="1" dirty="0"/>
          </a:p>
          <a:p>
            <a:r>
              <a:rPr lang="en-GB" b="1" dirty="0" smtClean="0">
                <a:hlinkClick r:id="rId3"/>
              </a:rPr>
              <a:t>SibusisoNy@statssa.gov.za</a:t>
            </a:r>
            <a:endParaRPr lang="en-GB" b="1" dirty="0"/>
          </a:p>
          <a:p>
            <a:r>
              <a:rPr lang="en-GB" b="1" dirty="0" smtClean="0"/>
              <a:t>066 802 1552 </a:t>
            </a:r>
            <a:endParaRPr lang="en-GB" b="1" dirty="0"/>
          </a:p>
          <a:p>
            <a:endParaRPr lang="en-ZA" sz="135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800" y="1133964"/>
            <a:ext cx="8415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For </a:t>
            </a:r>
            <a:r>
              <a:rPr lang="en-GB" sz="2000" b="1" dirty="0" smtClean="0"/>
              <a:t>any </a:t>
            </a:r>
            <a:r>
              <a:rPr lang="en-GB" sz="2000" b="1" dirty="0"/>
              <a:t>queries and challenges, contact the following Stats SA Officials</a:t>
            </a:r>
            <a:r>
              <a:rPr lang="en-GB" sz="1500" b="1" dirty="0"/>
              <a:t>:</a:t>
            </a:r>
            <a:endParaRPr lang="en-ZA" sz="1500" b="1" dirty="0"/>
          </a:p>
        </p:txBody>
      </p:sp>
    </p:spTree>
    <p:extLst>
      <p:ext uri="{BB962C8B-B14F-4D97-AF65-F5344CB8AC3E}">
        <p14:creationId xmlns:p14="http://schemas.microsoft.com/office/powerpoint/2010/main" val="30315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A5F5AF-B7CD-3B89-BAFE-C8ED00F79518}"/>
              </a:ext>
            </a:extLst>
          </p:cNvPr>
          <p:cNvSpPr txBox="1"/>
          <p:nvPr/>
        </p:nvSpPr>
        <p:spPr>
          <a:xfrm>
            <a:off x="634754" y="-2668974"/>
            <a:ext cx="7874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endParaRPr lang="en-GB" dirty="0">
              <a:effectLst/>
              <a:latin typeface="-apple-system"/>
            </a:endParaRPr>
          </a:p>
          <a:p>
            <a:pPr rtl="0"/>
            <a:r>
              <a:rPr lang="en-GB" b="1" dirty="0">
                <a:effectLst/>
                <a:latin typeface="-apple-system"/>
              </a:rPr>
              <a:t> </a:t>
            </a:r>
            <a:endParaRPr lang="en-GB" sz="1200" dirty="0">
              <a:effectLst/>
              <a:latin typeface="-apple-syste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EC302-7674-3A7A-0B24-DD16F591D46B}"/>
              </a:ext>
            </a:extLst>
          </p:cNvPr>
          <p:cNvSpPr txBox="1"/>
          <p:nvPr/>
        </p:nvSpPr>
        <p:spPr>
          <a:xfrm>
            <a:off x="284085" y="641775"/>
            <a:ext cx="8478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endParaRPr lang="en-GB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-apple-system"/>
            </a:endParaRPr>
          </a:p>
          <a:p>
            <a:endParaRPr lang="en-GB" sz="1200" dirty="0">
              <a:effectLst/>
              <a:latin typeface="-apple-system"/>
            </a:endParaRPr>
          </a:p>
          <a:p>
            <a:pPr rtl="0"/>
            <a:endParaRPr lang="en-GB" sz="1800" dirty="0">
              <a:effectLst/>
              <a:latin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658D5-EDC5-1FFA-65B7-8A6DE6C95F01}"/>
              </a:ext>
            </a:extLst>
          </p:cNvPr>
          <p:cNvSpPr txBox="1"/>
          <p:nvPr/>
        </p:nvSpPr>
        <p:spPr>
          <a:xfrm>
            <a:off x="1571237" y="1892603"/>
            <a:ext cx="52698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ZA" sz="8000" b="1" kern="0" dirty="0">
                <a:solidFill>
                  <a:srgbClr val="002060"/>
                </a:solidFill>
                <a:latin typeface="Arial" charset="0"/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419872" y="6381328"/>
            <a:ext cx="2057400" cy="365125"/>
          </a:xfrm>
        </p:spPr>
        <p:txBody>
          <a:bodyPr/>
          <a:lstStyle/>
          <a:p>
            <a:pPr algn="ctr"/>
            <a:fld id="{E125FF5A-94A0-4A94-ACF8-F4D4EDD67E45}" type="slidenum">
              <a:rPr lang="en-ZA" sz="1600" b="1" smtClean="0">
                <a:solidFill>
                  <a:schemeClr val="tx1"/>
                </a:solidFill>
              </a:rPr>
              <a:pPr algn="ctr"/>
              <a:t>12</a:t>
            </a:fld>
            <a:endParaRPr lang="en-Z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9872" y="6381328"/>
            <a:ext cx="2057400" cy="365125"/>
          </a:xfrm>
        </p:spPr>
        <p:txBody>
          <a:bodyPr/>
          <a:lstStyle/>
          <a:p>
            <a:pPr algn="ctr"/>
            <a:fld id="{0020347D-719C-4DB2-B0A0-FFBC58DBA3FB}" type="slidenum">
              <a:rPr lang="en-ZA" sz="1600" b="1" smtClean="0">
                <a:solidFill>
                  <a:schemeClr val="tx1"/>
                </a:solidFill>
              </a:rPr>
              <a:pPr algn="ctr"/>
              <a:t>2</a:t>
            </a:fld>
            <a:endParaRPr lang="en-ZA" sz="1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9144000" cy="597968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000" b="1" dirty="0">
                <a:latin typeface="Arial" charset="0"/>
              </a:rPr>
              <a:t>Presentation 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71723"/>
            <a:ext cx="9144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Aft>
                <a:spcPts val="0"/>
              </a:spcAft>
            </a:pPr>
            <a:endParaRPr lang="en-ZA" sz="2400" dirty="0">
              <a:latin typeface="Symbol" panose="05050102010706020507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683567" y="1268760"/>
            <a:ext cx="83357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Introduction</a:t>
            </a:r>
            <a:endParaRPr lang="en-GB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Benefits of AI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398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4283450" y="6376086"/>
            <a:ext cx="486033" cy="34539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5FF5A-94A0-4A94-ACF8-F4D4EDD67E45}" type="slidenum">
              <a:rPr kumimoji="0" lang="en-ZA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2" y="76470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ZA" b="1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1FAACDB-7009-969B-D34F-D9017678F245}"/>
              </a:ext>
            </a:extLst>
          </p:cNvPr>
          <p:cNvSpPr txBox="1">
            <a:spLocks/>
          </p:cNvSpPr>
          <p:nvPr/>
        </p:nvSpPr>
        <p:spPr>
          <a:xfrm>
            <a:off x="9112" y="0"/>
            <a:ext cx="9150816" cy="608136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3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GB" dirty="0" smtClean="0">
                <a:solidFill>
                  <a:schemeClr val="tx1"/>
                </a:solidFill>
              </a:rPr>
              <a:t>Introduction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908720"/>
            <a:ext cx="7632848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200000"/>
              </a:lnSpc>
              <a:spcAft>
                <a:spcPts val="0"/>
              </a:spcAft>
              <a:tabLst>
                <a:tab pos="457200" algn="l"/>
              </a:tabLst>
            </a:pPr>
            <a:endParaRPr lang="en-ZA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429" y="687977"/>
            <a:ext cx="8577942" cy="546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Stats SA has been introducing technology by improving data collection process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aligning its operational model with international best 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practices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0" dirty="0" smtClean="0">
              <a:latin typeface="Apto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kern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by introducing </a:t>
            </a: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innovations such as AI-powered case management, real-time monitoring tools, and GIS-integrated 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sampling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Stats </a:t>
            </a: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SA is taking critical steps toward a more integrated, efficient, and scalable survey system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0" dirty="0" smtClean="0">
              <a:latin typeface="Apto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By introducing Integrated </a:t>
            </a: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perational Model (IOM) into field operations and data collection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kern="0" dirty="0">
              <a:latin typeface="Apto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IOM is not merely a technical reform—it is a strategic enabler of Stats SA’s long-term vision for data modernization, institutional resilience, and evidence-based policy support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347D-719C-4DB2-B0A0-FFBC58DBA3FB}" type="slidenum">
              <a:rPr lang="en-ZA" smtClean="0"/>
              <a:t>4</a:t>
            </a:fld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58581" cy="553998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3000" b="1" dirty="0" smtClean="0">
                <a:latin typeface="Arial" charset="0"/>
              </a:rPr>
              <a:t>Objectives</a:t>
            </a:r>
            <a:endParaRPr lang="en-ZA" sz="30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08720"/>
            <a:ext cx="914400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en-ZA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3</a:t>
            </a:r>
            <a:endParaRPr lang="en-ZA" sz="1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051" y="758269"/>
            <a:ext cx="8020595" cy="416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Expand Geographic Coverage: Offering detailed data collection at the district and local municipal levels</a:t>
            </a:r>
            <a:r>
              <a:rPr lang="en-US" kern="100" dirty="0" smtClean="0">
                <a:latin typeface="Aptos"/>
                <a:ea typeface="Aptos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Optimize Data Collection Techniques: Utilizing advanced technologies like AI-powered case management systems to enhance operational efficiency</a:t>
            </a:r>
            <a:r>
              <a:rPr lang="en-US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​</a:t>
            </a:r>
            <a:r>
              <a:rPr lang="en-US" kern="100" dirty="0" smtClean="0">
                <a:latin typeface="Aptos"/>
                <a:ea typeface="Aptos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ptos"/>
                <a:ea typeface="Aptos"/>
                <a:cs typeface="Arial" panose="020B0604020202020204" pitchFamily="34" charset="0"/>
              </a:rPr>
              <a:t>Enhance the Master Sample: Using data from Census 2022 to create a more accurate, geo-referenced master sample that improves sampling precision</a:t>
            </a:r>
            <a:r>
              <a:rPr lang="en-US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​</a:t>
            </a:r>
            <a:r>
              <a:rPr lang="en-US" kern="100" dirty="0" smtClean="0"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ZA" kern="100" dirty="0" smtClean="0"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smtClean="0">
                <a:latin typeface="Aptos"/>
                <a:ea typeface="Aptos"/>
                <a:cs typeface="Arial" panose="020B0604020202020204" pitchFamily="34" charset="0"/>
              </a:rPr>
              <a:t>Integration </a:t>
            </a:r>
            <a:r>
              <a:rPr lang="en-US" dirty="0">
                <a:latin typeface="Aptos"/>
                <a:ea typeface="Aptos"/>
                <a:cs typeface="Arial" panose="020B0604020202020204" pitchFamily="34" charset="0"/>
              </a:rPr>
              <a:t>ensures a seamless, technology-driven data collection model that supports South Africa’s goal of producing high-quality, timely, and locally relevant statistics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65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347D-719C-4DB2-B0A0-FFBC58DBA3FB}" type="slidenum">
              <a:rPr lang="en-ZA" smtClean="0"/>
              <a:t>5</a:t>
            </a:fld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58581" cy="553998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3000" b="1" dirty="0" smtClean="0">
                <a:latin typeface="Arial" charset="0"/>
              </a:rPr>
              <a:t>Benefits of Introducing AI Technology</a:t>
            </a:r>
            <a:endParaRPr lang="en-ZA" sz="30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0" y="908720"/>
            <a:ext cx="9144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Improved </a:t>
            </a:r>
            <a:r>
              <a:rPr lang="en-US" b="1" dirty="0"/>
              <a:t>Efficiency through Multi-Survey </a:t>
            </a:r>
            <a:r>
              <a:rPr lang="en-US" b="1" dirty="0" smtClean="0"/>
              <a:t>Fieldworker Deployment</a:t>
            </a:r>
          </a:p>
          <a:p>
            <a:endParaRPr lang="en-ZA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The single-surveyor model allows Stats SA to consolidate field resources, reducing the number of personnel required per PSU</a:t>
            </a:r>
            <a:r>
              <a:rPr lang="en-US" dirty="0" smtClean="0"/>
              <a:t>.</a:t>
            </a:r>
          </a:p>
          <a:p>
            <a:pPr lvl="0"/>
            <a:endParaRPr lang="en-Z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reduces duplication of effort, minimizes scheduling conflicts, and improves continuity in data collection</a:t>
            </a:r>
            <a:r>
              <a:rPr lang="en-US" dirty="0" smtClean="0"/>
              <a:t>.</a:t>
            </a:r>
          </a:p>
          <a:p>
            <a:pPr lvl="0"/>
            <a:endParaRPr lang="en-Z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It also enables better workload distribution when integrated with GIS-based routing systems.</a:t>
            </a:r>
            <a:endParaRPr lang="en-ZA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14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ZA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2400" dirty="0" smtClean="0"/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5</a:t>
            </a:r>
            <a:endParaRPr lang="en-ZA" sz="1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3454400"/>
            <a:ext cx="2686063" cy="22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58581" cy="553998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3000" b="1" dirty="0" smtClean="0">
                <a:latin typeface="Arial" charset="0"/>
              </a:rPr>
              <a:t>Benefits of Introducing AI Technology</a:t>
            </a:r>
            <a:endParaRPr lang="en-ZA" sz="30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0" y="90872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Marginal </a:t>
            </a:r>
            <a:r>
              <a:rPr lang="en-US" b="1" dirty="0"/>
              <a:t>Reduction in Training </a:t>
            </a:r>
            <a:r>
              <a:rPr lang="en-US" b="1" dirty="0" smtClean="0"/>
              <a:t>Costs</a:t>
            </a:r>
          </a:p>
          <a:p>
            <a:endParaRPr lang="en-Z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IOM model introduces some training efficiencies by replacing the need for separate sessions across survey teams with integrated training </a:t>
            </a:r>
            <a:r>
              <a:rPr lang="en-US" dirty="0" err="1"/>
              <a:t>programmes</a:t>
            </a:r>
            <a:r>
              <a:rPr lang="en-US" dirty="0" smtClean="0"/>
              <a:t>.</a:t>
            </a:r>
          </a:p>
          <a:p>
            <a:pPr lvl="0"/>
            <a:endParaRPr lang="en-Z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single SO is trained once to administer multiple instruments, reducing duplicated instructional hours, travel costs for training, and accommodation needs</a:t>
            </a:r>
            <a:r>
              <a:rPr lang="en-US" dirty="0" smtClean="0"/>
              <a:t>.</a:t>
            </a:r>
          </a:p>
          <a:p>
            <a:pPr lvl="0"/>
            <a:endParaRPr lang="en-Z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results in a modest reduction in training expenditure; however, the need for specialized content, practical simulation modules, and refresher training for complex multi-survey handling offsets some of these gains</a:t>
            </a:r>
            <a:endParaRPr lang="en-ZA" sz="14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ZA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2400" dirty="0" smtClean="0"/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5</a:t>
            </a:r>
            <a:endParaRPr lang="en-ZA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58581" cy="553998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3000" b="1" dirty="0" smtClean="0">
                <a:latin typeface="Arial" charset="0"/>
              </a:rPr>
              <a:t>Benefits of Introducing AI Technology</a:t>
            </a:r>
            <a:endParaRPr lang="en-ZA" sz="30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0" y="908720"/>
            <a:ext cx="91440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4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ZA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 </a:t>
            </a:r>
            <a:r>
              <a:rPr lang="en-US" b="1" dirty="0" smtClean="0"/>
              <a:t>Enhanced </a:t>
            </a:r>
            <a:r>
              <a:rPr lang="en-US" b="1" dirty="0"/>
              <a:t>Data Accuracy </a:t>
            </a:r>
            <a:r>
              <a:rPr lang="en-US" b="1" dirty="0" smtClean="0"/>
              <a:t>through Computer Assisted Personal Interview (CAPI)</a:t>
            </a:r>
          </a:p>
          <a:p>
            <a:endParaRPr lang="en-Z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use of CAPI reduces manual errors, improves real-time validation, and facilitates faster data transmission</a:t>
            </a:r>
            <a:r>
              <a:rPr lang="en-US" dirty="0" smtClean="0"/>
              <a:t>.</a:t>
            </a:r>
          </a:p>
          <a:p>
            <a:pPr lvl="0"/>
            <a:endParaRPr lang="en-Z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directly improves data reliability and timeliness—especially important in longitudinal or repeated surveys under the CPS framework.</a:t>
            </a:r>
            <a:endParaRPr lang="en-ZA" dirty="0"/>
          </a:p>
          <a:p>
            <a:pPr lvl="4">
              <a:lnSpc>
                <a:spcPct val="150000"/>
              </a:lnSpc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2400" dirty="0" smtClean="0"/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5</a:t>
            </a:r>
            <a:endParaRPr lang="en-ZA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58581" cy="553998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3000" b="1" dirty="0" smtClean="0">
                <a:latin typeface="Arial" charset="0"/>
              </a:rPr>
              <a:t>Benefits of Introducing AI Technology</a:t>
            </a:r>
            <a:endParaRPr lang="en-ZA" sz="30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0" y="90872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14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ZA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150000"/>
              </a:lnSpc>
            </a:pPr>
            <a:endParaRPr lang="en-GB" sz="2400" dirty="0" smtClean="0"/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5</a:t>
            </a:r>
            <a:endParaRPr lang="en-ZA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908720"/>
            <a:ext cx="8377646" cy="1740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Navigation </a:t>
            </a:r>
            <a:r>
              <a:rPr lang="en-US" b="1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and Sampling Efficiency through GIS Tools</a:t>
            </a:r>
            <a:endParaRPr lang="en-ZA" b="1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GIS-based sampling supports more accurate PSU targeting, reduces duplication, and facilitates better spatial workload balancing</a:t>
            </a:r>
            <a:r>
              <a:rPr lang="en-US" kern="0" dirty="0" smtClean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ZA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However, challenges persist in rural areas where GPS accuracy is low and travel distances between sampled households remain substantial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49" y="2750821"/>
            <a:ext cx="5250471" cy="29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1" dirty="0"/>
              <a:t>6</a:t>
            </a:r>
            <a:endParaRPr lang="en-ZA" sz="1400" b="1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" y="0"/>
            <a:ext cx="9144000" cy="6402532"/>
            <a:chOff x="0" y="0"/>
            <a:chExt cx="9158581" cy="6402532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58581" cy="55399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6000"/>
              </a:schemeClr>
            </a:solidFill>
          </p:spPr>
          <p:txBody>
            <a:bodyPr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3000" b="1" dirty="0" smtClean="0">
                  <a:latin typeface="Arial" charset="0"/>
                </a:rPr>
                <a:t>Going Forward (Future)</a:t>
              </a:r>
              <a:endParaRPr lang="en-ZA" sz="3000" b="1" dirty="0">
                <a:latin typeface="Arial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908720"/>
              <a:ext cx="4795658" cy="5493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endParaRPr lang="en-GB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Work together with private sector 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Adopt international standards used in other countries and in South Africa (SDI Act 2003 no. 54)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Also look at cost effective technology that can reduce human error 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Test the use of drones in data collection especially in Informal settlement and areas that are hard to reach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Remote sensing technology</a:t>
              </a:r>
            </a:p>
            <a:p>
              <a:pPr lvl="0">
                <a:lnSpc>
                  <a:spcPct val="150000"/>
                </a:lnSpc>
              </a:pPr>
              <a:endPara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ZA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724" y="1294704"/>
            <a:ext cx="4154597" cy="33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clared xmlns="7822a446-cc90-4612-8ab5-747f263f1852">false</Declared>
    <MeridioUrl xmlns="7822a446-cc90-4612-8ab5-747f263f1852" xsi:nil="true"/>
    <DocId xmlns="7822a446-cc90-4612-8ab5-747f263f18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E06304B1385746933ED06FDC28D853" ma:contentTypeVersion="3" ma:contentTypeDescription="Create a new document." ma:contentTypeScope="" ma:versionID="243128342fb92a940b017a117a794e58">
  <xsd:schema xmlns:xsd="http://www.w3.org/2001/XMLSchema" xmlns:xs="http://www.w3.org/2001/XMLSchema" xmlns:p="http://schemas.microsoft.com/office/2006/metadata/properties" xmlns:ns2="7822a446-cc90-4612-8ab5-747f263f1852" targetNamespace="http://schemas.microsoft.com/office/2006/metadata/properties" ma:root="true" ma:fieldsID="a6b4c6fb56612abbdaa67e6c7ebdb267" ns2:_="">
    <xsd:import namespace="7822a446-cc90-4612-8ab5-747f263f1852"/>
    <xsd:element name="properties">
      <xsd:complexType>
        <xsd:sequence>
          <xsd:element name="documentManagement">
            <xsd:complexType>
              <xsd:all>
                <xsd:element ref="ns2:Declared" minOccurs="0"/>
                <xsd:element ref="ns2:DocId" minOccurs="0"/>
                <xsd:element ref="ns2:Meridio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2a446-cc90-4612-8ab5-747f263f1852" elementFormDefault="qualified">
    <xsd:import namespace="http://schemas.microsoft.com/office/2006/documentManagement/types"/>
    <xsd:import namespace="http://schemas.microsoft.com/office/infopath/2007/PartnerControls"/>
    <xsd:element name="Declared" ma:index="8" nillable="true" ma:displayName="Declared" ma:default="FALSE" ma:hidden="true" ma:internalName="Declared">
      <xsd:simpleType>
        <xsd:restriction base="dms:Boolean"/>
      </xsd:simpleType>
    </xsd:element>
    <xsd:element name="DocId" ma:index="9" nillable="true" ma:displayName="DocId" ma:hidden="true" ma:internalName="DocId">
      <xsd:simpleType>
        <xsd:restriction base="dms:Text"/>
      </xsd:simpleType>
    </xsd:element>
    <xsd:element name="MeridioUrl" ma:index="10" nillable="true" ma:displayName="MeridioUrl" ma:hidden="true" ma:internalName="Meridio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47C956-6CC0-474A-825A-B2A2BB1D714C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822a446-cc90-4612-8ab5-747f263f185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A5C2C2-A114-4F79-9D32-ED0FBFCE4F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2a446-cc90-4612-8ab5-747f263f18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90CF75-DFC5-424B-8F6E-115FC2405E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644</Words>
  <Application>Microsoft Office PowerPoint</Application>
  <PresentationFormat>On-screen Show (4:3)</PresentationFormat>
  <Paragraphs>122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-apple-system</vt:lpstr>
      <vt:lpstr>Aptos</vt:lpstr>
      <vt:lpstr>Arial</vt:lpstr>
      <vt:lpstr>Calibri</vt:lpstr>
      <vt:lpstr>Calibri Light</vt:lpstr>
      <vt:lpstr>等线</vt:lpstr>
      <vt:lpstr>Symbol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STATSSA\vuyokazis</dc:creator>
  <cp:lastModifiedBy>Sibusiso Langatshe</cp:lastModifiedBy>
  <cp:revision>38</cp:revision>
  <dcterms:created xsi:type="dcterms:W3CDTF">2024-04-08T11:01:55Z</dcterms:created>
  <dcterms:modified xsi:type="dcterms:W3CDTF">2025-05-15T07:11:15Z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4616250-01d4-40ab-a2e8-d4b03b0a4768_Enabled">
    <vt:lpwstr>True</vt:lpwstr>
  </property>
  <property fmtid="{D5CDD505-2E9C-101B-9397-08002B2CF9AE}" pid="3" name="MSIP_Label_a4616250-01d4-40ab-a2e8-d4b03b0a4768_SiteId">
    <vt:lpwstr>ca38a9e5-8ce2-41e8-a41e-647c7b50db4a</vt:lpwstr>
  </property>
  <property fmtid="{D5CDD505-2E9C-101B-9397-08002B2CF9AE}" pid="4" name="MSIP_Label_a4616250-01d4-40ab-a2e8-d4b03b0a4768_Owner">
    <vt:lpwstr>VuyokaziS@statssa.gov.za</vt:lpwstr>
  </property>
  <property fmtid="{D5CDD505-2E9C-101B-9397-08002B2CF9AE}" pid="5" name="MSIP_Label_a4616250-01d4-40ab-a2e8-d4b03b0a4768_SetDate">
    <vt:lpwstr>2024-04-08T11:13:48.5815220Z</vt:lpwstr>
  </property>
  <property fmtid="{D5CDD505-2E9C-101B-9397-08002B2CF9AE}" pid="6" name="MSIP_Label_a4616250-01d4-40ab-a2e8-d4b03b0a4768_Name">
    <vt:lpwstr>Personal</vt:lpwstr>
  </property>
  <property fmtid="{D5CDD505-2E9C-101B-9397-08002B2CF9AE}" pid="7" name="MSIP_Label_a4616250-01d4-40ab-a2e8-d4b03b0a4768_Application">
    <vt:lpwstr>Microsoft Azure Information Protection</vt:lpwstr>
  </property>
  <property fmtid="{D5CDD505-2E9C-101B-9397-08002B2CF9AE}" pid="8" name="MSIP_Label_a4616250-01d4-40ab-a2e8-d4b03b0a4768_ActionId">
    <vt:lpwstr>6f67d14e-9365-4386-8a02-26709dfaa656</vt:lpwstr>
  </property>
  <property fmtid="{D5CDD505-2E9C-101B-9397-08002B2CF9AE}" pid="9" name="MSIP_Label_a4616250-01d4-40ab-a2e8-d4b03b0a4768_Extended_MSFT_Method">
    <vt:lpwstr>Automatic</vt:lpwstr>
  </property>
  <property fmtid="{D5CDD505-2E9C-101B-9397-08002B2CF9AE}" pid="10" name="Sensitivity">
    <vt:lpwstr>Personal</vt:lpwstr>
  </property>
  <property fmtid="{D5CDD505-2E9C-101B-9397-08002B2CF9AE}" pid="11" name="ContentTypeId">
    <vt:lpwstr>0x01010092E06304B1385746933ED06FDC28D853</vt:lpwstr>
  </property>
</Properties>
</file>