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sldIdLst>
    <p:sldId id="285" r:id="rId3"/>
    <p:sldId id="286" r:id="rId4"/>
    <p:sldId id="287" r:id="rId5"/>
    <p:sldId id="289" r:id="rId6"/>
    <p:sldId id="290" r:id="rId7"/>
    <p:sldId id="293" r:id="rId8"/>
    <p:sldId id="292" r:id="rId9"/>
    <p:sldId id="291" r:id="rId10"/>
    <p:sldId id="288" r:id="rId11"/>
  </p:sldIdLst>
  <p:sldSz cx="9144000" cy="72183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28"/>
    <a:srgbClr val="FFFFFF"/>
    <a:srgbClr val="4A7EBB"/>
    <a:srgbClr val="D8A851"/>
    <a:srgbClr val="825B32"/>
    <a:srgbClr val="BB8F53"/>
    <a:srgbClr val="00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15" autoAdjust="0"/>
    <p:restoredTop sz="94660"/>
  </p:normalViewPr>
  <p:slideViewPr>
    <p:cSldViewPr>
      <p:cViewPr varScale="1">
        <p:scale>
          <a:sx n="108" d="100"/>
          <a:sy n="108" d="100"/>
        </p:scale>
        <p:origin x="2100" y="114"/>
      </p:cViewPr>
      <p:guideLst>
        <p:guide orient="horz" pos="227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42372"/>
            <a:ext cx="7772400" cy="15472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90406"/>
            <a:ext cx="6400800" cy="184469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B077-BF90-4E0C-BFAF-CD004D18B6B3}" type="datetimeFigureOut">
              <a:rPr lang="en-ZA" smtClean="0"/>
              <a:t>2021/05/27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018F-9127-4D43-B1E6-A6981D16A0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80595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B077-BF90-4E0C-BFAF-CD004D18B6B3}" type="datetimeFigureOut">
              <a:rPr lang="en-ZA" smtClean="0"/>
              <a:t>2021/05/27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018F-9127-4D43-B1E6-A6981D16A0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79084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89070"/>
            <a:ext cx="2057400" cy="6159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89070"/>
            <a:ext cx="6019800" cy="6159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B077-BF90-4E0C-BFAF-CD004D18B6B3}" type="datetimeFigureOut">
              <a:rPr lang="en-ZA" smtClean="0"/>
              <a:t>2021/05/27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018F-9127-4D43-B1E6-A6981D16A0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77564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42372"/>
            <a:ext cx="7772400" cy="15472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90406"/>
            <a:ext cx="6400800" cy="184469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B077-BF90-4E0C-BFAF-CD004D18B6B3}" type="datetimeFigureOut">
              <a:rPr lang="en-ZA" smtClean="0"/>
              <a:t>2021/05/27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018F-9127-4D43-B1E6-A6981D16A0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91599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B077-BF90-4E0C-BFAF-CD004D18B6B3}" type="datetimeFigureOut">
              <a:rPr lang="en-ZA" smtClean="0"/>
              <a:t>2021/05/27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018F-9127-4D43-B1E6-A6981D16A0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60400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638467"/>
            <a:ext cx="7772400" cy="143364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9451"/>
            <a:ext cx="7772400" cy="15790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B077-BF90-4E0C-BFAF-CD004D18B6B3}" type="datetimeFigureOut">
              <a:rPr lang="en-ZA" smtClean="0"/>
              <a:t>2021/05/27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018F-9127-4D43-B1E6-A6981D16A0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6132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84285"/>
            <a:ext cx="4038600" cy="47637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84285"/>
            <a:ext cx="4038600" cy="47637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B077-BF90-4E0C-BFAF-CD004D18B6B3}" type="datetimeFigureOut">
              <a:rPr lang="en-ZA" smtClean="0"/>
              <a:t>2021/05/27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018F-9127-4D43-B1E6-A6981D16A0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0773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15778"/>
            <a:ext cx="4040188" cy="6733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9157"/>
            <a:ext cx="4040188" cy="41589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15778"/>
            <a:ext cx="4041775" cy="6733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89157"/>
            <a:ext cx="4041775" cy="41589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B077-BF90-4E0C-BFAF-CD004D18B6B3}" type="datetimeFigureOut">
              <a:rPr lang="en-ZA" smtClean="0"/>
              <a:t>2021/05/27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018F-9127-4D43-B1E6-A6981D16A0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57333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B077-BF90-4E0C-BFAF-CD004D18B6B3}" type="datetimeFigureOut">
              <a:rPr lang="en-ZA" smtClean="0"/>
              <a:t>2021/05/27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018F-9127-4D43-B1E6-A6981D16A0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94940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B077-BF90-4E0C-BFAF-CD004D18B6B3}" type="datetimeFigureOut">
              <a:rPr lang="en-ZA" smtClean="0"/>
              <a:t>2021/05/27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018F-9127-4D43-B1E6-A6981D16A0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95590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87398"/>
            <a:ext cx="3008313" cy="12231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87398"/>
            <a:ext cx="5111750" cy="61606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10510"/>
            <a:ext cx="3008313" cy="49375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B077-BF90-4E0C-BFAF-CD004D18B6B3}" type="datetimeFigureOut">
              <a:rPr lang="en-ZA" smtClean="0"/>
              <a:t>2021/05/27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018F-9127-4D43-B1E6-A6981D16A0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3999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B077-BF90-4E0C-BFAF-CD004D18B6B3}" type="datetimeFigureOut">
              <a:rPr lang="en-ZA" smtClean="0"/>
              <a:t>2021/05/27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018F-9127-4D43-B1E6-A6981D16A0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67815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52854"/>
            <a:ext cx="5486400" cy="5965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44974"/>
            <a:ext cx="5486400" cy="43310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49372"/>
            <a:ext cx="5486400" cy="8471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B077-BF90-4E0C-BFAF-CD004D18B6B3}" type="datetimeFigureOut">
              <a:rPr lang="en-ZA" smtClean="0"/>
              <a:t>2021/05/27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018F-9127-4D43-B1E6-A6981D16A0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8831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B077-BF90-4E0C-BFAF-CD004D18B6B3}" type="datetimeFigureOut">
              <a:rPr lang="en-ZA" smtClean="0"/>
              <a:t>2021/05/27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018F-9127-4D43-B1E6-A6981D16A0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57831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89070"/>
            <a:ext cx="2057400" cy="6159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89070"/>
            <a:ext cx="6019800" cy="6159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B077-BF90-4E0C-BFAF-CD004D18B6B3}" type="datetimeFigureOut">
              <a:rPr lang="en-ZA" smtClean="0"/>
              <a:t>2021/05/27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018F-9127-4D43-B1E6-A6981D16A0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45548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638467"/>
            <a:ext cx="7772400" cy="143364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9451"/>
            <a:ext cx="7772400" cy="15790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B077-BF90-4E0C-BFAF-CD004D18B6B3}" type="datetimeFigureOut">
              <a:rPr lang="en-ZA" smtClean="0"/>
              <a:t>2021/05/27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018F-9127-4D43-B1E6-A6981D16A0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48031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84285"/>
            <a:ext cx="4038600" cy="47637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84285"/>
            <a:ext cx="4038600" cy="47637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B077-BF90-4E0C-BFAF-CD004D18B6B3}" type="datetimeFigureOut">
              <a:rPr lang="en-ZA" smtClean="0"/>
              <a:t>2021/05/27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018F-9127-4D43-B1E6-A6981D16A0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8467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15778"/>
            <a:ext cx="4040188" cy="6733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9157"/>
            <a:ext cx="4040188" cy="41589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15778"/>
            <a:ext cx="4041775" cy="6733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89157"/>
            <a:ext cx="4041775" cy="41589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B077-BF90-4E0C-BFAF-CD004D18B6B3}" type="datetimeFigureOut">
              <a:rPr lang="en-ZA" smtClean="0"/>
              <a:t>2021/05/27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018F-9127-4D43-B1E6-A6981D16A0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7450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B077-BF90-4E0C-BFAF-CD004D18B6B3}" type="datetimeFigureOut">
              <a:rPr lang="en-ZA" smtClean="0"/>
              <a:t>2021/05/27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018F-9127-4D43-B1E6-A6981D16A0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09138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B077-BF90-4E0C-BFAF-CD004D18B6B3}" type="datetimeFigureOut">
              <a:rPr lang="en-ZA" smtClean="0"/>
              <a:t>2021/05/27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018F-9127-4D43-B1E6-A6981D16A0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44970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87398"/>
            <a:ext cx="3008313" cy="12231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87398"/>
            <a:ext cx="5111750" cy="61606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10510"/>
            <a:ext cx="3008313" cy="49375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B077-BF90-4E0C-BFAF-CD004D18B6B3}" type="datetimeFigureOut">
              <a:rPr lang="en-ZA" smtClean="0"/>
              <a:t>2021/05/27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018F-9127-4D43-B1E6-A6981D16A0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5831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52854"/>
            <a:ext cx="5486400" cy="5965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44974"/>
            <a:ext cx="5486400" cy="43310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49372"/>
            <a:ext cx="5486400" cy="8471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B077-BF90-4E0C-BFAF-CD004D18B6B3}" type="datetimeFigureOut">
              <a:rPr lang="en-ZA" smtClean="0"/>
              <a:t>2021/05/27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018F-9127-4D43-B1E6-A6981D16A0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21871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9069"/>
            <a:ext cx="8229600" cy="1203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4285"/>
            <a:ext cx="8229600" cy="4763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690354"/>
            <a:ext cx="2133600" cy="3843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3B077-BF90-4E0C-BFAF-CD004D18B6B3}" type="datetimeFigureOut">
              <a:rPr lang="en-ZA" smtClean="0"/>
              <a:t>2021/05/27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90354"/>
            <a:ext cx="2895600" cy="3843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690354"/>
            <a:ext cx="2133600" cy="3843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C018F-9127-4D43-B1E6-A6981D16A0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845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9069"/>
            <a:ext cx="8229600" cy="1203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4285"/>
            <a:ext cx="8229600" cy="4763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690354"/>
            <a:ext cx="2133600" cy="3843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3B077-BF90-4E0C-BFAF-CD004D18B6B3}" type="datetimeFigureOut">
              <a:rPr lang="en-ZA" smtClean="0"/>
              <a:t>2021/05/27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90354"/>
            <a:ext cx="2895600" cy="3843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690354"/>
            <a:ext cx="2133600" cy="3843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C018F-9127-4D43-B1E6-A6981D16A0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559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file:///D:\Work_one%20drive\drdlr.gov.za\Wally%20Kuhnert%20-%204_Dir_Mapping_Services\Proposed_Map_Design_2021\10K\Map_20210308_v1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file:///D:\Work_one%20drive\drdlr.gov.za\Wally%20Kuhnert%20-%204_Dir_Mapping_Services\Proposed_Map_Design_2021\bellville_proposed_new_design_08032021.ti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NSp5H6cCPk6eev9ArjkMtpsgYekMuF1LvwkbNR4hZWtUNkhOUVhQNTY0WU41NTY3RjNEVEY0TlU0Uy4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45E4C-231F-7447-8D25-A63D22F92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152797"/>
            <a:ext cx="7990656" cy="5328592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CD:NGI MAP DESIGN PROJECT AWARENESS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1:10 000 Ortho Photo Map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1: 50 000 Topographic 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221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884F3-4E7B-C648-A5BC-358D0407B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52797"/>
            <a:ext cx="8640960" cy="871840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prstClr val="black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PROPOSED CHANGES ON NATIONAL MAP SERIES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53532-D691-ED4A-875D-6C2EAEDA8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2957"/>
            <a:ext cx="8229600" cy="4187722"/>
          </a:xfrm>
        </p:spPr>
        <p:txBody>
          <a:bodyPr>
            <a:normAutofit fontScale="62500" lnSpcReduction="20000"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The Chief Directorate: National Geospatial Information (CD: NGI)’s main objective is to produce national maps series and other geospatial information.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</a:pPr>
            <a:r>
              <a:rPr lang="en-US" b="1" i="1" dirty="0"/>
              <a:t>Prepare, compile and amend such maps and other cartographic representations of geo-spatial information as may be required</a:t>
            </a:r>
            <a:r>
              <a:rPr lang="en-US" i="1" dirty="0"/>
              <a:t>;</a:t>
            </a:r>
            <a:endParaRPr lang="en-GB" i="1" dirty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CD: NGI has embarked on the Map Design project aimed at enhancing and improving the mapping products, where </a:t>
            </a:r>
            <a:r>
              <a:rPr lang="en-GB" dirty="0" err="1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symbologies</a:t>
            </a:r>
            <a:r>
              <a:rPr lang="en-GB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have been re-designed using good map principles and user communication value.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To improve services and to keep up with trends and ensure universality.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770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0DCD0-E2A5-0042-85F7-882C03E9F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9070"/>
            <a:ext cx="8229600" cy="72782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official SA Languages to be used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91A6-D4CB-2B42-A5F4-1FECDD564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84285"/>
            <a:ext cx="8229600" cy="4085136"/>
          </a:xfrm>
        </p:spPr>
        <p:txBody>
          <a:bodyPr>
            <a:normAutofit fontScale="70000" lnSpcReduction="20000"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The national languages used in the maps will be reviewed in the context of the official languages of South Africa.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GB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the language policy of the Department of Agriculture, Land Reform &amp; Rural Development (DALRRD) (including language for administration in the public service)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GB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The constitutional mandate requires all official languages to be used in the country.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GB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The four proposed languages to be used on two scales  1: 10 000 and 1:50 000 are </a:t>
            </a:r>
            <a:r>
              <a:rPr lang="en-GB" b="1" u="sng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English</a:t>
            </a:r>
            <a:r>
              <a:rPr lang="en-GB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GB" b="1" u="sng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Afrikaans</a:t>
            </a:r>
            <a:r>
              <a:rPr lang="en-GB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one </a:t>
            </a:r>
            <a:r>
              <a:rPr lang="en-GB" b="1" u="sng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Nguni languages </a:t>
            </a:r>
            <a:r>
              <a:rPr lang="en-GB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and one </a:t>
            </a:r>
            <a:r>
              <a:rPr lang="en-GB" b="1" u="sng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Sotho </a:t>
            </a:r>
            <a:r>
              <a:rPr lang="en-GB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languages.</a:t>
            </a:r>
            <a:endParaRPr lang="en-ZA" strike="sngStrike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12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BE076-E537-4A13-82B7-387A86B16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9070"/>
            <a:ext cx="8229600" cy="65581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Proposed symbols</a:t>
            </a:r>
            <a:endParaRPr lang="en-Z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5A84A-A64D-4908-AFF9-602D2C53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4925"/>
            <a:ext cx="8229600" cy="4763786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4000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Changed annotation of:</a:t>
            </a:r>
            <a:endParaRPr lang="en-ZA" sz="4000" dirty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Post Office - “Po”</a:t>
            </a:r>
            <a:endParaRPr lang="en-ZA" sz="2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Police Station - “Ps”</a:t>
            </a:r>
            <a:endParaRPr lang="en-ZA" sz="2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Store - “St”</a:t>
            </a:r>
            <a:endParaRPr lang="en-ZA" sz="2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Place of Worship - “Pw”</a:t>
            </a:r>
            <a:endParaRPr lang="en-ZA" sz="2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School - “Sc”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55210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29396-D604-42EB-A101-0CFB161B9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0098"/>
            <a:ext cx="8229600" cy="390924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800" dirty="0"/>
              <a:t>1:10 000 – 30 seconds Interval</a:t>
            </a:r>
            <a:br>
              <a:rPr lang="en-US" sz="4800" dirty="0"/>
            </a:br>
            <a:r>
              <a:rPr lang="en-ZA" dirty="0"/>
              <a:t>A standard map in this map series covers an area of 3 minutes by 3 minutes</a:t>
            </a:r>
            <a:br>
              <a:rPr lang="en-ZA" dirty="0"/>
            </a:br>
            <a:r>
              <a:rPr lang="en-ZA" dirty="0"/>
              <a:t>Proposed alphanumeric reference divided up into a 30-seconds by 30-seconds grid, providing 36 reference blocks for easy referencing.</a:t>
            </a:r>
            <a:br>
              <a:rPr lang="en-ZA" dirty="0"/>
            </a:br>
            <a:br>
              <a:rPr lang="en-US" sz="4800" dirty="0"/>
            </a:br>
            <a:r>
              <a:rPr lang="en-US" sz="4800" dirty="0"/>
              <a:t>1:50 000 – 1 minute interval</a:t>
            </a:r>
            <a:br>
              <a:rPr lang="en-US" sz="4800" dirty="0"/>
            </a:br>
            <a:r>
              <a:rPr lang="en-ZA" dirty="0"/>
              <a:t>A standard map in this map series covers an area of 15 minutes by 15 minutes.</a:t>
            </a:r>
            <a:br>
              <a:rPr lang="en-ZA" dirty="0"/>
            </a:br>
            <a:r>
              <a:rPr lang="en-ZA" dirty="0"/>
              <a:t>Proposed alphanumeric reference divided up into a 1-minute by 1-minute grid, providing 225 reference blocks for easy referencing.</a:t>
            </a:r>
            <a:br>
              <a:rPr lang="en-ZA" dirty="0"/>
            </a:br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7A194C-2D31-489C-80C8-DE79B1040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3227"/>
            <a:ext cx="8229600" cy="1203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ea typeface="+mj-ea"/>
              </a:rPr>
              <a:t>Alpha-numeric grids</a:t>
            </a:r>
            <a:endParaRPr lang="en-ZA" sz="3200" b="1" dirty="0">
              <a:latin typeface="Arial" panose="020B0604020202020204" pitchFamily="34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01197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07353-6812-4A33-9CAD-D5AAD81A5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789"/>
            <a:ext cx="8892480" cy="864097"/>
          </a:xfrm>
        </p:spPr>
        <p:txBody>
          <a:bodyPr>
            <a:normAutofit fontScale="90000"/>
          </a:bodyPr>
          <a:lstStyle/>
          <a:p>
            <a:r>
              <a:rPr lang="en-GB" dirty="0">
                <a:ea typeface="Cambria" panose="02040503050406030204" pitchFamily="18" charset="0"/>
                <a:cs typeface="Times New Roman" panose="02020603050405020304" pitchFamily="18" charset="0"/>
              </a:rPr>
              <a:t>Planned Key changes </a:t>
            </a:r>
            <a:r>
              <a:rPr lang="en-GB" dirty="0">
                <a:ea typeface="Cambria" panose="02040503050406030204" pitchFamily="18" charset="0"/>
              </a:rPr>
              <a:t>1:10 000 scale Orthophoto Map series</a:t>
            </a:r>
            <a:endParaRPr lang="en-ZA" dirty="0"/>
          </a:p>
        </p:txBody>
      </p:sp>
      <p:pic>
        <p:nvPicPr>
          <p:cNvPr id="4" name="Content Placeholder 3">
            <a:hlinkClick r:id="rId2" action="ppaction://hlinkfile"/>
            <a:extLst>
              <a:ext uri="{FF2B5EF4-FFF2-40B4-BE49-F238E27FC236}">
                <a16:creationId xmlns:a16="http://schemas.microsoft.com/office/drawing/2014/main" id="{26AC42ED-E856-4CAA-8C2B-418A4BE5AF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95736" y="1160909"/>
            <a:ext cx="4320480" cy="45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85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ECC5D-90AC-48D6-B70D-4CC515F9E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9070"/>
            <a:ext cx="8229600" cy="5118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prstClr val="black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Planned Key changes – 1:50 000 scale topographic map series</a:t>
            </a:r>
            <a:endParaRPr lang="en-ZA" dirty="0"/>
          </a:p>
        </p:txBody>
      </p:sp>
      <p:pic>
        <p:nvPicPr>
          <p:cNvPr id="4" name="Content Placeholder 3">
            <a:hlinkClick r:id="rId2" action="ppaction://hlinkfile"/>
            <a:extLst>
              <a:ext uri="{FF2B5EF4-FFF2-40B4-BE49-F238E27FC236}">
                <a16:creationId xmlns:a16="http://schemas.microsoft.com/office/drawing/2014/main" id="{77C2F176-4813-4238-A5A1-EC4D26AB03F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5576" y="1227137"/>
            <a:ext cx="7320219" cy="47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05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47C54-0F76-4F91-B964-097C93D1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56853"/>
            <a:ext cx="8229600" cy="4763786"/>
          </a:xfrm>
        </p:spPr>
        <p:txBody>
          <a:bodyPr/>
          <a:lstStyle/>
          <a:p>
            <a:pPr marL="0" indent="0">
              <a:buNone/>
            </a:pPr>
            <a:r>
              <a:rPr lang="en-ZA" sz="5400" u="sng" dirty="0"/>
              <a:t>QUESTIONNARE’S LINK</a:t>
            </a:r>
          </a:p>
          <a:p>
            <a:endParaRPr lang="en-ZA" dirty="0"/>
          </a:p>
          <a:p>
            <a:pPr marL="0" indent="0">
              <a:buNone/>
            </a:pPr>
            <a:r>
              <a:rPr lang="en-ZA" u="sng" dirty="0">
                <a:hlinkClick r:id="rId2"/>
              </a:rPr>
              <a:t>https://forms.office.com/Pages/ResponsePage.aspx?id=NSp5H6cCPk6eev9ArjkMtpsgYekMuF1LvwkbNR4hZWtUNkhOUVhQNTY0WU41NTY3RjNEVEY0TlU0Uy4u</a:t>
            </a:r>
            <a:endParaRPr lang="en-ZA" u="sng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25564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ADF93-8F38-42A5-994A-032B491FF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56853"/>
            <a:ext cx="8229600" cy="4464496"/>
          </a:xfrm>
        </p:spPr>
        <p:txBody>
          <a:bodyPr/>
          <a:lstStyle/>
          <a:p>
            <a:pPr marL="0" indent="0">
              <a:buNone/>
            </a:pPr>
            <a:r>
              <a:rPr lang="en-US" sz="5400" b="1" dirty="0"/>
              <a:t>	Thank you</a:t>
            </a:r>
          </a:p>
          <a:p>
            <a:pPr marL="0" indent="0">
              <a:buNone/>
            </a:pPr>
            <a:r>
              <a:rPr lang="en-US" sz="5400" b="1" dirty="0"/>
              <a:t>	</a:t>
            </a:r>
            <a:r>
              <a:rPr lang="en-US" sz="5400" b="1" dirty="0" err="1"/>
              <a:t>Baie</a:t>
            </a:r>
            <a:r>
              <a:rPr lang="en-US" sz="5400" b="1" dirty="0"/>
              <a:t> </a:t>
            </a:r>
            <a:r>
              <a:rPr lang="en-US" sz="5400" b="1" dirty="0" err="1"/>
              <a:t>dankie</a:t>
            </a:r>
            <a:endParaRPr lang="en-US" sz="5400" b="1" dirty="0"/>
          </a:p>
          <a:p>
            <a:pPr marL="0" indent="0">
              <a:buNone/>
            </a:pPr>
            <a:r>
              <a:rPr lang="en-US" sz="5400" b="1" dirty="0"/>
              <a:t>	</a:t>
            </a:r>
            <a:r>
              <a:rPr lang="en-US" sz="5400" b="1" dirty="0" err="1"/>
              <a:t>Ngiyabonga</a:t>
            </a:r>
            <a:endParaRPr lang="en-US" sz="5400" b="1" dirty="0"/>
          </a:p>
          <a:p>
            <a:pPr marL="0" indent="0">
              <a:buNone/>
            </a:pPr>
            <a:r>
              <a:rPr lang="en-US" sz="5400" b="1" dirty="0"/>
              <a:t>	</a:t>
            </a:r>
            <a:r>
              <a:rPr lang="en-US" sz="5400" b="1" dirty="0" err="1"/>
              <a:t>Ke</a:t>
            </a:r>
            <a:r>
              <a:rPr lang="en-US" sz="5400" b="1" dirty="0"/>
              <a:t> a </a:t>
            </a:r>
            <a:r>
              <a:rPr lang="en-US" sz="5400" b="1" dirty="0" err="1"/>
              <a:t>leboga</a:t>
            </a:r>
            <a:endParaRPr lang="en-ZA" sz="5400" b="1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5939029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6" id="{9447A282-5BC4-1548-AB94-6F0A70AD81E7}" vid="{C0EA4BFA-1F03-4B4B-A598-5608595E1C5A}"/>
    </a:ext>
  </a:extLst>
</a:theme>
</file>

<file path=ppt/theme/theme2.xml><?xml version="1.0" encoding="utf-8"?>
<a:theme xmlns:a="http://schemas.openxmlformats.org/drawingml/2006/main" name="Theme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4" id="{B5B1B7EC-6D2D-874C-9A0F-20A77F02C9C0}" vid="{D29FE6B4-9610-0744-9EBC-E880961F77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Theme6</Template>
  <TotalTime>2755</TotalTime>
  <Words>396</Words>
  <Application>Microsoft Office PowerPoint</Application>
  <PresentationFormat>Custom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</vt:lpstr>
      <vt:lpstr>Symbol</vt:lpstr>
      <vt:lpstr>Wingdings</vt:lpstr>
      <vt:lpstr>Theme6</vt:lpstr>
      <vt:lpstr>Theme4</vt:lpstr>
      <vt:lpstr>CD:NGI MAP DESIGN PROJECT AWARENESS  1:10 000 Ortho Photo Map 1: 50 000 Topographic Map</vt:lpstr>
      <vt:lpstr>PROPOSED CHANGES ON NATIONAL MAP SERIES</vt:lpstr>
      <vt:lpstr>The official SA Languages to be used </vt:lpstr>
      <vt:lpstr>Proposed symbols</vt:lpstr>
      <vt:lpstr>Alpha-numeric grids</vt:lpstr>
      <vt:lpstr>Planned Key changes 1:10 000 scale Orthophoto Map series</vt:lpstr>
      <vt:lpstr>Planned Key changes – 1:50 000 scale topographic map series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Lehlogonolo Ledwaba</dc:creator>
  <cp:lastModifiedBy>Thabisile Rambau</cp:lastModifiedBy>
  <cp:revision>140</cp:revision>
  <cp:lastPrinted>2021-04-21T10:23:45Z</cp:lastPrinted>
  <dcterms:created xsi:type="dcterms:W3CDTF">2020-06-30T11:34:27Z</dcterms:created>
  <dcterms:modified xsi:type="dcterms:W3CDTF">2021-05-27T08:15:30Z</dcterms:modified>
</cp:coreProperties>
</file>