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2" r:id="rId4"/>
    <p:sldId id="263" r:id="rId5"/>
    <p:sldId id="264" r:id="rId6"/>
    <p:sldId id="258" r:id="rId7"/>
    <p:sldId id="265" r:id="rId8"/>
    <p:sldId id="266" r:id="rId9"/>
    <p:sldId id="267" r:id="rId10"/>
    <p:sldId id="268" r:id="rId11"/>
    <p:sldId id="269" r:id="rId12"/>
    <p:sldId id="277" r:id="rId13"/>
    <p:sldId id="278" r:id="rId14"/>
    <p:sldId id="270" r:id="rId15"/>
    <p:sldId id="279"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08E0C-9DE1-4A8A-8292-BF8427A936C0}" v="77" dt="2023-11-08T08:43:52.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033" autoAdjust="0"/>
  </p:normalViewPr>
  <p:slideViewPr>
    <p:cSldViewPr snapToGrid="0">
      <p:cViewPr varScale="1">
        <p:scale>
          <a:sx n="82" d="100"/>
          <a:sy n="82" d="100"/>
        </p:scale>
        <p:origin x="9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 Jooste" userId="e05ce4dc6d4e2ff9" providerId="LiveId" clId="{05D08E0C-9DE1-4A8A-8292-BF8427A936C0}"/>
    <pc:docChg chg="undo custSel addSld delSld modSld sldOrd">
      <pc:chgData name="Danie Jooste" userId="e05ce4dc6d4e2ff9" providerId="LiveId" clId="{05D08E0C-9DE1-4A8A-8292-BF8427A936C0}" dt="2023-11-08T08:43:52.951" v="7837"/>
      <pc:docMkLst>
        <pc:docMk/>
      </pc:docMkLst>
      <pc:sldChg chg="modNotesTx">
        <pc:chgData name="Danie Jooste" userId="e05ce4dc6d4e2ff9" providerId="LiveId" clId="{05D08E0C-9DE1-4A8A-8292-BF8427A936C0}" dt="2023-11-08T08:00:05.114" v="2849" actId="20577"/>
        <pc:sldMkLst>
          <pc:docMk/>
          <pc:sldMk cId="1696397876" sldId="256"/>
        </pc:sldMkLst>
      </pc:sldChg>
      <pc:sldChg chg="modNotesTx">
        <pc:chgData name="Danie Jooste" userId="e05ce4dc6d4e2ff9" providerId="LiveId" clId="{05D08E0C-9DE1-4A8A-8292-BF8427A936C0}" dt="2023-11-08T08:05:44.553" v="3508" actId="20577"/>
        <pc:sldMkLst>
          <pc:docMk/>
          <pc:sldMk cId="3831288247" sldId="257"/>
        </pc:sldMkLst>
      </pc:sldChg>
      <pc:sldChg chg="modNotesTx">
        <pc:chgData name="Danie Jooste" userId="e05ce4dc6d4e2ff9" providerId="LiveId" clId="{05D08E0C-9DE1-4A8A-8292-BF8427A936C0}" dt="2023-11-08T08:23:53.185" v="5135" actId="20577"/>
        <pc:sldMkLst>
          <pc:docMk/>
          <pc:sldMk cId="3698805127" sldId="258"/>
        </pc:sldMkLst>
      </pc:sldChg>
      <pc:sldChg chg="del">
        <pc:chgData name="Danie Jooste" userId="e05ce4dc6d4e2ff9" providerId="LiveId" clId="{05D08E0C-9DE1-4A8A-8292-BF8427A936C0}" dt="2023-11-08T07:41:59.538" v="1044" actId="47"/>
        <pc:sldMkLst>
          <pc:docMk/>
          <pc:sldMk cId="3628700469" sldId="261"/>
        </pc:sldMkLst>
      </pc:sldChg>
      <pc:sldChg chg="modNotesTx">
        <pc:chgData name="Danie Jooste" userId="e05ce4dc6d4e2ff9" providerId="LiveId" clId="{05D08E0C-9DE1-4A8A-8292-BF8427A936C0}" dt="2023-11-08T08:09:21.194" v="3882" actId="20577"/>
        <pc:sldMkLst>
          <pc:docMk/>
          <pc:sldMk cId="3227532941" sldId="262"/>
        </pc:sldMkLst>
      </pc:sldChg>
      <pc:sldChg chg="addSp delSp modSp mod modNotesTx">
        <pc:chgData name="Danie Jooste" userId="e05ce4dc6d4e2ff9" providerId="LiveId" clId="{05D08E0C-9DE1-4A8A-8292-BF8427A936C0}" dt="2023-11-08T08:36:40.347" v="7029" actId="20577"/>
        <pc:sldMkLst>
          <pc:docMk/>
          <pc:sldMk cId="2806990967" sldId="263"/>
        </pc:sldMkLst>
        <pc:spChg chg="mod">
          <ac:chgData name="Danie Jooste" userId="e05ce4dc6d4e2ff9" providerId="LiveId" clId="{05D08E0C-9DE1-4A8A-8292-BF8427A936C0}" dt="2023-11-08T08:12:20.881" v="4088" actId="465"/>
          <ac:spMkLst>
            <pc:docMk/>
            <pc:sldMk cId="2806990967" sldId="263"/>
            <ac:spMk id="9" creationId="{1BBF6483-AC22-3745-D711-8635EAC2F707}"/>
          </ac:spMkLst>
        </pc:spChg>
        <pc:spChg chg="mod">
          <ac:chgData name="Danie Jooste" userId="e05ce4dc6d4e2ff9" providerId="LiveId" clId="{05D08E0C-9DE1-4A8A-8292-BF8427A936C0}" dt="2023-11-08T08:12:20.881" v="4088" actId="465"/>
          <ac:spMkLst>
            <pc:docMk/>
            <pc:sldMk cId="2806990967" sldId="263"/>
            <ac:spMk id="11" creationId="{1A1210EC-2F31-7F9D-2128-AA8E23B515CB}"/>
          </ac:spMkLst>
        </pc:spChg>
        <pc:spChg chg="mod">
          <ac:chgData name="Danie Jooste" userId="e05ce4dc6d4e2ff9" providerId="LiveId" clId="{05D08E0C-9DE1-4A8A-8292-BF8427A936C0}" dt="2023-11-08T08:36:40.347" v="7029" actId="20577"/>
          <ac:spMkLst>
            <pc:docMk/>
            <pc:sldMk cId="2806990967" sldId="263"/>
            <ac:spMk id="12" creationId="{342D683E-3A85-08C8-B8E1-FEDD5077E25A}"/>
          </ac:spMkLst>
        </pc:spChg>
        <pc:picChg chg="add mod">
          <ac:chgData name="Danie Jooste" userId="e05ce4dc6d4e2ff9" providerId="LiveId" clId="{05D08E0C-9DE1-4A8A-8292-BF8427A936C0}" dt="2023-11-08T08:15:19.113" v="4107" actId="1076"/>
          <ac:picMkLst>
            <pc:docMk/>
            <pc:sldMk cId="2806990967" sldId="263"/>
            <ac:picMk id="13" creationId="{CEAB54D8-9183-E6B7-82B4-F58AD5A0142C}"/>
          </ac:picMkLst>
        </pc:picChg>
        <pc:picChg chg="add mod">
          <ac:chgData name="Danie Jooste" userId="e05ce4dc6d4e2ff9" providerId="LiveId" clId="{05D08E0C-9DE1-4A8A-8292-BF8427A936C0}" dt="2023-11-08T08:15:19.113" v="4107" actId="1076"/>
          <ac:picMkLst>
            <pc:docMk/>
            <pc:sldMk cId="2806990967" sldId="263"/>
            <ac:picMk id="14" creationId="{64D49102-29C3-EC63-8266-01488C274A33}"/>
          </ac:picMkLst>
        </pc:picChg>
        <pc:picChg chg="add del mod">
          <ac:chgData name="Danie Jooste" userId="e05ce4dc6d4e2ff9" providerId="LiveId" clId="{05D08E0C-9DE1-4A8A-8292-BF8427A936C0}" dt="2023-11-08T08:13:19.962" v="4092" actId="478"/>
          <ac:picMkLst>
            <pc:docMk/>
            <pc:sldMk cId="2806990967" sldId="263"/>
            <ac:picMk id="3074" creationId="{D9BA2F5D-308F-FA07-886F-61B339A287CA}"/>
          </ac:picMkLst>
        </pc:picChg>
        <pc:picChg chg="add mod">
          <ac:chgData name="Danie Jooste" userId="e05ce4dc6d4e2ff9" providerId="LiveId" clId="{05D08E0C-9DE1-4A8A-8292-BF8427A936C0}" dt="2023-11-08T08:14:29.764" v="4102" actId="14100"/>
          <ac:picMkLst>
            <pc:docMk/>
            <pc:sldMk cId="2806990967" sldId="263"/>
            <ac:picMk id="3076" creationId="{568AA548-5E51-1EF7-5FB6-F4EB0F7AD956}"/>
          </ac:picMkLst>
        </pc:picChg>
        <pc:picChg chg="add mod">
          <ac:chgData name="Danie Jooste" userId="e05ce4dc6d4e2ff9" providerId="LiveId" clId="{05D08E0C-9DE1-4A8A-8292-BF8427A936C0}" dt="2023-11-08T08:13:53.301" v="4098" actId="1076"/>
          <ac:picMkLst>
            <pc:docMk/>
            <pc:sldMk cId="2806990967" sldId="263"/>
            <ac:picMk id="3078" creationId="{1F03A9D5-19B5-AB5C-6C2D-CAD1BADF0FC3}"/>
          </ac:picMkLst>
        </pc:picChg>
        <pc:picChg chg="add mod">
          <ac:chgData name="Danie Jooste" userId="e05ce4dc6d4e2ff9" providerId="LiveId" clId="{05D08E0C-9DE1-4A8A-8292-BF8427A936C0}" dt="2023-11-08T08:13:59.719" v="4100" actId="1076"/>
          <ac:picMkLst>
            <pc:docMk/>
            <pc:sldMk cId="2806990967" sldId="263"/>
            <ac:picMk id="3080" creationId="{C07310BA-4D00-BC42-13D8-22099EE213AB}"/>
          </ac:picMkLst>
        </pc:picChg>
        <pc:picChg chg="add mod">
          <ac:chgData name="Danie Jooste" userId="e05ce4dc6d4e2ff9" providerId="LiveId" clId="{05D08E0C-9DE1-4A8A-8292-BF8427A936C0}" dt="2023-11-08T08:14:46.290" v="4105" actId="1076"/>
          <ac:picMkLst>
            <pc:docMk/>
            <pc:sldMk cId="2806990967" sldId="263"/>
            <ac:picMk id="3082" creationId="{6ECB1D1A-9B51-5921-FBFB-E56501DFE8BF}"/>
          </ac:picMkLst>
        </pc:picChg>
        <pc:picChg chg="add mod">
          <ac:chgData name="Danie Jooste" userId="e05ce4dc6d4e2ff9" providerId="LiveId" clId="{05D08E0C-9DE1-4A8A-8292-BF8427A936C0}" dt="2023-11-08T08:16:05.857" v="4116" actId="1076"/>
          <ac:picMkLst>
            <pc:docMk/>
            <pc:sldMk cId="2806990967" sldId="263"/>
            <ac:picMk id="3084" creationId="{B3114139-A9A2-6942-0E07-C5F3A3F22645}"/>
          </ac:picMkLst>
        </pc:picChg>
      </pc:sldChg>
      <pc:sldChg chg="addSp delSp modSp mod modNotesTx">
        <pc:chgData name="Danie Jooste" userId="e05ce4dc6d4e2ff9" providerId="LiveId" clId="{05D08E0C-9DE1-4A8A-8292-BF8427A936C0}" dt="2023-11-08T08:21:52.834" v="4852" actId="20577"/>
        <pc:sldMkLst>
          <pc:docMk/>
          <pc:sldMk cId="3617899236" sldId="264"/>
        </pc:sldMkLst>
        <pc:spChg chg="add mod">
          <ac:chgData name="Danie Jooste" userId="e05ce4dc6d4e2ff9" providerId="LiveId" clId="{05D08E0C-9DE1-4A8A-8292-BF8427A936C0}" dt="2023-11-07T16:49:49.113" v="573" actId="20577"/>
          <ac:spMkLst>
            <pc:docMk/>
            <pc:sldMk cId="3617899236" sldId="264"/>
            <ac:spMk id="3" creationId="{4A3A071E-040E-D394-3062-9C3C9033B8EB}"/>
          </ac:spMkLst>
        </pc:spChg>
        <pc:spChg chg="del mod">
          <ac:chgData name="Danie Jooste" userId="e05ce4dc6d4e2ff9" providerId="LiveId" clId="{05D08E0C-9DE1-4A8A-8292-BF8427A936C0}" dt="2023-11-07T16:43:16.353" v="21" actId="478"/>
          <ac:spMkLst>
            <pc:docMk/>
            <pc:sldMk cId="3617899236" sldId="264"/>
            <ac:spMk id="9" creationId="{1BBF6483-AC22-3745-D711-8635EAC2F707}"/>
          </ac:spMkLst>
        </pc:spChg>
      </pc:sldChg>
      <pc:sldChg chg="addSp delSp modSp add mod modNotesTx">
        <pc:chgData name="Danie Jooste" userId="e05ce4dc6d4e2ff9" providerId="LiveId" clId="{05D08E0C-9DE1-4A8A-8292-BF8427A936C0}" dt="2023-11-08T08:27:35.569" v="5728" actId="20577"/>
        <pc:sldMkLst>
          <pc:docMk/>
          <pc:sldMk cId="1357902371" sldId="265"/>
        </pc:sldMkLst>
        <pc:spChg chg="mod ord">
          <ac:chgData name="Danie Jooste" userId="e05ce4dc6d4e2ff9" providerId="LiveId" clId="{05D08E0C-9DE1-4A8A-8292-BF8427A936C0}" dt="2023-11-08T08:24:57.994" v="5297" actId="20577"/>
          <ac:spMkLst>
            <pc:docMk/>
            <pc:sldMk cId="1357902371" sldId="265"/>
            <ac:spMk id="2" creationId="{CFEDA5F4-B73A-7F67-D07B-7B93A33EB64B}"/>
          </ac:spMkLst>
        </pc:spChg>
        <pc:spChg chg="del">
          <ac:chgData name="Danie Jooste" userId="e05ce4dc6d4e2ff9" providerId="LiveId" clId="{05D08E0C-9DE1-4A8A-8292-BF8427A936C0}" dt="2023-11-08T07:20:50.685" v="585" actId="26606"/>
          <ac:spMkLst>
            <pc:docMk/>
            <pc:sldMk cId="1357902371" sldId="265"/>
            <ac:spMk id="19" creationId="{A26C624C-963C-4795-B05B-6565DB5ABD39}"/>
          </ac:spMkLst>
        </pc:spChg>
        <pc:spChg chg="add">
          <ac:chgData name="Danie Jooste" userId="e05ce4dc6d4e2ff9" providerId="LiveId" clId="{05D08E0C-9DE1-4A8A-8292-BF8427A936C0}" dt="2023-11-08T07:20:50.685" v="585" actId="26606"/>
          <ac:spMkLst>
            <pc:docMk/>
            <pc:sldMk cId="1357902371" sldId="265"/>
            <ac:spMk id="1031" creationId="{1707FC24-6981-43D9-B525-C7832BA22463}"/>
          </ac:spMkLst>
        </pc:spChg>
        <pc:picChg chg="add mod">
          <ac:chgData name="Danie Jooste" userId="e05ce4dc6d4e2ff9" providerId="LiveId" clId="{05D08E0C-9DE1-4A8A-8292-BF8427A936C0}" dt="2023-11-08T07:20:50.685" v="585" actId="26606"/>
          <ac:picMkLst>
            <pc:docMk/>
            <pc:sldMk cId="1357902371" sldId="265"/>
            <ac:picMk id="4" creationId="{CAD21AB1-38C6-E44A-D114-2F239BDD6533}"/>
          </ac:picMkLst>
        </pc:picChg>
        <pc:picChg chg="del">
          <ac:chgData name="Danie Jooste" userId="e05ce4dc6d4e2ff9" providerId="LiveId" clId="{05D08E0C-9DE1-4A8A-8292-BF8427A936C0}" dt="2023-11-07T16:51:49.383" v="578" actId="478"/>
          <ac:picMkLst>
            <pc:docMk/>
            <pc:sldMk cId="1357902371" sldId="265"/>
            <ac:picMk id="5" creationId="{C53B8332-21C3-88C0-D584-12DBAF482308}"/>
          </ac:picMkLst>
        </pc:picChg>
        <pc:picChg chg="del">
          <ac:chgData name="Danie Jooste" userId="e05ce4dc6d4e2ff9" providerId="LiveId" clId="{05D08E0C-9DE1-4A8A-8292-BF8427A936C0}" dt="2023-11-07T16:51:45.814" v="576" actId="478"/>
          <ac:picMkLst>
            <pc:docMk/>
            <pc:sldMk cId="1357902371" sldId="265"/>
            <ac:picMk id="7" creationId="{1C8EFD51-23A3-21EB-A0D3-BE7A9E29F31A}"/>
          </ac:picMkLst>
        </pc:picChg>
        <pc:picChg chg="add mod">
          <ac:chgData name="Danie Jooste" userId="e05ce4dc6d4e2ff9" providerId="LiveId" clId="{05D08E0C-9DE1-4A8A-8292-BF8427A936C0}" dt="2023-11-08T07:20:50.685" v="585" actId="26606"/>
          <ac:picMkLst>
            <pc:docMk/>
            <pc:sldMk cId="1357902371" sldId="265"/>
            <ac:picMk id="8" creationId="{917E8110-A85A-0704-91BC-45F13EABF1CF}"/>
          </ac:picMkLst>
        </pc:picChg>
        <pc:picChg chg="del">
          <ac:chgData name="Danie Jooste" userId="e05ce4dc6d4e2ff9" providerId="LiveId" clId="{05D08E0C-9DE1-4A8A-8292-BF8427A936C0}" dt="2023-11-07T16:51:47.604" v="577" actId="478"/>
          <ac:picMkLst>
            <pc:docMk/>
            <pc:sldMk cId="1357902371" sldId="265"/>
            <ac:picMk id="9" creationId="{6ACE4E7C-1C93-B984-A759-FF45F661F8D9}"/>
          </ac:picMkLst>
        </pc:picChg>
        <pc:picChg chg="add mod">
          <ac:chgData name="Danie Jooste" userId="e05ce4dc6d4e2ff9" providerId="LiveId" clId="{05D08E0C-9DE1-4A8A-8292-BF8427A936C0}" dt="2023-11-08T07:20:50.685" v="585" actId="26606"/>
          <ac:picMkLst>
            <pc:docMk/>
            <pc:sldMk cId="1357902371" sldId="265"/>
            <ac:picMk id="11" creationId="{23605AA4-939E-2328-7168-6022A9A4AB57}"/>
          </ac:picMkLst>
        </pc:picChg>
        <pc:picChg chg="del">
          <ac:chgData name="Danie Jooste" userId="e05ce4dc6d4e2ff9" providerId="LiveId" clId="{05D08E0C-9DE1-4A8A-8292-BF8427A936C0}" dt="2023-11-07T16:51:43.833" v="575" actId="478"/>
          <ac:picMkLst>
            <pc:docMk/>
            <pc:sldMk cId="1357902371" sldId="265"/>
            <ac:picMk id="13" creationId="{F3EDCBAE-EFFA-6CE7-B3DA-4565F385BA6F}"/>
          </ac:picMkLst>
        </pc:picChg>
        <pc:picChg chg="add mod ord">
          <ac:chgData name="Danie Jooste" userId="e05ce4dc6d4e2ff9" providerId="LiveId" clId="{05D08E0C-9DE1-4A8A-8292-BF8427A936C0}" dt="2023-11-08T07:20:50.685" v="585" actId="26606"/>
          <ac:picMkLst>
            <pc:docMk/>
            <pc:sldMk cId="1357902371" sldId="265"/>
            <ac:picMk id="1026" creationId="{7A44C5C3-3DAF-9873-44DE-070EE6B1B79D}"/>
          </ac:picMkLst>
        </pc:picChg>
      </pc:sldChg>
      <pc:sldChg chg="addSp delSp modSp add mod ord setBg delDesignElem modNotesTx">
        <pc:chgData name="Danie Jooste" userId="e05ce4dc6d4e2ff9" providerId="LiveId" clId="{05D08E0C-9DE1-4A8A-8292-BF8427A936C0}" dt="2023-11-08T08:31:27.467" v="6297" actId="20577"/>
        <pc:sldMkLst>
          <pc:docMk/>
          <pc:sldMk cId="4156627812" sldId="266"/>
        </pc:sldMkLst>
        <pc:spChg chg="add del mod">
          <ac:chgData name="Danie Jooste" userId="e05ce4dc6d4e2ff9" providerId="LiveId" clId="{05D08E0C-9DE1-4A8A-8292-BF8427A936C0}" dt="2023-11-08T07:24:13.050" v="651" actId="478"/>
          <ac:spMkLst>
            <pc:docMk/>
            <pc:sldMk cId="4156627812" sldId="266"/>
            <ac:spMk id="3" creationId="{A5BBA492-B63C-5C19-0788-AFCB89DC9663}"/>
          </ac:spMkLst>
        </pc:spChg>
        <pc:spChg chg="add del mod">
          <ac:chgData name="Danie Jooste" userId="e05ce4dc6d4e2ff9" providerId="LiveId" clId="{05D08E0C-9DE1-4A8A-8292-BF8427A936C0}" dt="2023-11-08T07:24:13.050" v="651" actId="478"/>
          <ac:spMkLst>
            <pc:docMk/>
            <pc:sldMk cId="4156627812" sldId="266"/>
            <ac:spMk id="4" creationId="{7A33088A-0E3E-D52C-CA8E-F7B4850782B4}"/>
          </ac:spMkLst>
        </pc:spChg>
        <pc:spChg chg="add mod">
          <ac:chgData name="Danie Jooste" userId="e05ce4dc6d4e2ff9" providerId="LiveId" clId="{05D08E0C-9DE1-4A8A-8292-BF8427A936C0}" dt="2023-11-08T07:26:54.395" v="698" actId="20577"/>
          <ac:spMkLst>
            <pc:docMk/>
            <pc:sldMk cId="4156627812" sldId="266"/>
            <ac:spMk id="5" creationId="{321D10D0-4A53-04AB-9259-8AAFC881479C}"/>
          </ac:spMkLst>
        </pc:spChg>
        <pc:spChg chg="del">
          <ac:chgData name="Danie Jooste" userId="e05ce4dc6d4e2ff9" providerId="LiveId" clId="{05D08E0C-9DE1-4A8A-8292-BF8427A936C0}" dt="2023-11-08T07:24:15.979" v="652" actId="478"/>
          <ac:spMkLst>
            <pc:docMk/>
            <pc:sldMk cId="4156627812" sldId="266"/>
            <ac:spMk id="9" creationId="{1BBF6483-AC22-3745-D711-8635EAC2F707}"/>
          </ac:spMkLst>
        </pc:spChg>
        <pc:spChg chg="del">
          <ac:chgData name="Danie Jooste" userId="e05ce4dc6d4e2ff9" providerId="LiveId" clId="{05D08E0C-9DE1-4A8A-8292-BF8427A936C0}" dt="2023-11-08T07:24:06.948" v="649" actId="478"/>
          <ac:spMkLst>
            <pc:docMk/>
            <pc:sldMk cId="4156627812" sldId="266"/>
            <ac:spMk id="11" creationId="{1A1210EC-2F31-7F9D-2128-AA8E23B515CB}"/>
          </ac:spMkLst>
        </pc:spChg>
        <pc:spChg chg="del">
          <ac:chgData name="Danie Jooste" userId="e05ce4dc6d4e2ff9" providerId="LiveId" clId="{05D08E0C-9DE1-4A8A-8292-BF8427A936C0}" dt="2023-11-08T07:24:04.960" v="648" actId="478"/>
          <ac:spMkLst>
            <pc:docMk/>
            <pc:sldMk cId="4156627812" sldId="266"/>
            <ac:spMk id="12" creationId="{342D683E-3A85-08C8-B8E1-FEDD5077E25A}"/>
          </ac:spMkLst>
        </pc:spChg>
        <pc:spChg chg="del">
          <ac:chgData name="Danie Jooste" userId="e05ce4dc6d4e2ff9" providerId="LiveId" clId="{05D08E0C-9DE1-4A8A-8292-BF8427A936C0}" dt="2023-11-08T07:23:05.471" v="644"/>
          <ac:spMkLst>
            <pc:docMk/>
            <pc:sldMk cId="4156627812" sldId="266"/>
            <ac:spMk id="19" creationId="{A26C624C-963C-4795-B05B-6565DB5ABD39}"/>
          </ac:spMkLst>
        </pc:spChg>
      </pc:sldChg>
      <pc:sldChg chg="addSp modSp add mod modNotesTx">
        <pc:chgData name="Danie Jooste" userId="e05ce4dc6d4e2ff9" providerId="LiveId" clId="{05D08E0C-9DE1-4A8A-8292-BF8427A936C0}" dt="2023-11-08T08:32:55.922" v="6525" actId="20577"/>
        <pc:sldMkLst>
          <pc:docMk/>
          <pc:sldMk cId="4060490519" sldId="267"/>
        </pc:sldMkLst>
        <pc:spChg chg="mod">
          <ac:chgData name="Danie Jooste" userId="e05ce4dc6d4e2ff9" providerId="LiveId" clId="{05D08E0C-9DE1-4A8A-8292-BF8427A936C0}" dt="2023-11-08T07:30:20.071" v="961" actId="113"/>
          <ac:spMkLst>
            <pc:docMk/>
            <pc:sldMk cId="4060490519" sldId="267"/>
            <ac:spMk id="5" creationId="{321D10D0-4A53-04AB-9259-8AAFC881479C}"/>
          </ac:spMkLst>
        </pc:spChg>
        <pc:picChg chg="add mod">
          <ac:chgData name="Danie Jooste" userId="e05ce4dc6d4e2ff9" providerId="LiveId" clId="{05D08E0C-9DE1-4A8A-8292-BF8427A936C0}" dt="2023-11-08T07:30:27.397" v="963" actId="1076"/>
          <ac:picMkLst>
            <pc:docMk/>
            <pc:sldMk cId="4060490519" sldId="267"/>
            <ac:picMk id="3" creationId="{19298A40-83BB-72A1-8D5B-AF8A19B720D1}"/>
          </ac:picMkLst>
        </pc:picChg>
      </pc:sldChg>
      <pc:sldChg chg="addSp delSp modSp add mod modNotesTx">
        <pc:chgData name="Danie Jooste" userId="e05ce4dc6d4e2ff9" providerId="LiveId" clId="{05D08E0C-9DE1-4A8A-8292-BF8427A936C0}" dt="2023-11-08T08:35:39.300" v="6951" actId="20577"/>
        <pc:sldMkLst>
          <pc:docMk/>
          <pc:sldMk cId="2482083565" sldId="268"/>
        </pc:sldMkLst>
        <pc:spChg chg="mod">
          <ac:chgData name="Danie Jooste" userId="e05ce4dc6d4e2ff9" providerId="LiveId" clId="{05D08E0C-9DE1-4A8A-8292-BF8427A936C0}" dt="2023-11-08T07:31:57.826" v="965"/>
          <ac:spMkLst>
            <pc:docMk/>
            <pc:sldMk cId="2482083565" sldId="268"/>
            <ac:spMk id="4" creationId="{7A33088A-0E3E-D52C-CA8E-F7B4850782B4}"/>
          </ac:spMkLst>
        </pc:spChg>
        <pc:spChg chg="mod">
          <ac:chgData name="Danie Jooste" userId="e05ce4dc6d4e2ff9" providerId="LiveId" clId="{05D08E0C-9DE1-4A8A-8292-BF8427A936C0}" dt="2023-11-08T07:37:04.810" v="1014" actId="1076"/>
          <ac:spMkLst>
            <pc:docMk/>
            <pc:sldMk cId="2482083565" sldId="268"/>
            <ac:spMk id="5" creationId="{321D10D0-4A53-04AB-9259-8AAFC881479C}"/>
          </ac:spMkLst>
        </pc:spChg>
        <pc:grpChg chg="add del mod">
          <ac:chgData name="Danie Jooste" userId="e05ce4dc6d4e2ff9" providerId="LiveId" clId="{05D08E0C-9DE1-4A8A-8292-BF8427A936C0}" dt="2023-11-08T07:37:46.026" v="1020" actId="165"/>
          <ac:grpSpMkLst>
            <pc:docMk/>
            <pc:sldMk cId="2482083565" sldId="268"/>
            <ac:grpSpMk id="2" creationId="{8F8E3733-8182-68A5-60BD-DE793940235B}"/>
          </ac:grpSpMkLst>
        </pc:grpChg>
        <pc:picChg chg="del">
          <ac:chgData name="Danie Jooste" userId="e05ce4dc6d4e2ff9" providerId="LiveId" clId="{05D08E0C-9DE1-4A8A-8292-BF8427A936C0}" dt="2023-11-08T07:32:41.565" v="967" actId="478"/>
          <ac:picMkLst>
            <pc:docMk/>
            <pc:sldMk cId="2482083565" sldId="268"/>
            <ac:picMk id="3" creationId="{19298A40-83BB-72A1-8D5B-AF8A19B720D1}"/>
          </ac:picMkLst>
        </pc:picChg>
        <pc:picChg chg="add mod topLvl">
          <ac:chgData name="Danie Jooste" userId="e05ce4dc6d4e2ff9" providerId="LiveId" clId="{05D08E0C-9DE1-4A8A-8292-BF8427A936C0}" dt="2023-11-08T07:39:06.760" v="1034" actId="408"/>
          <ac:picMkLst>
            <pc:docMk/>
            <pc:sldMk cId="2482083565" sldId="268"/>
            <ac:picMk id="2050" creationId="{DF8999ED-C155-6497-71E9-3A82D6F6BCAC}"/>
          </ac:picMkLst>
        </pc:picChg>
        <pc:picChg chg="add mod topLvl">
          <ac:chgData name="Danie Jooste" userId="e05ce4dc6d4e2ff9" providerId="LiveId" clId="{05D08E0C-9DE1-4A8A-8292-BF8427A936C0}" dt="2023-11-08T07:39:06.760" v="1034" actId="408"/>
          <ac:picMkLst>
            <pc:docMk/>
            <pc:sldMk cId="2482083565" sldId="268"/>
            <ac:picMk id="2052" creationId="{45EA45AC-838F-CCB5-B02F-9C28AD353795}"/>
          </ac:picMkLst>
        </pc:picChg>
        <pc:picChg chg="add mod topLvl">
          <ac:chgData name="Danie Jooste" userId="e05ce4dc6d4e2ff9" providerId="LiveId" clId="{05D08E0C-9DE1-4A8A-8292-BF8427A936C0}" dt="2023-11-08T07:39:06.760" v="1034" actId="408"/>
          <ac:picMkLst>
            <pc:docMk/>
            <pc:sldMk cId="2482083565" sldId="268"/>
            <ac:picMk id="2054" creationId="{D4E25D26-A03A-D1FC-09A2-FA0417AF0883}"/>
          </ac:picMkLst>
        </pc:picChg>
        <pc:picChg chg="add mod topLvl">
          <ac:chgData name="Danie Jooste" userId="e05ce4dc6d4e2ff9" providerId="LiveId" clId="{05D08E0C-9DE1-4A8A-8292-BF8427A936C0}" dt="2023-11-08T07:39:06.760" v="1034" actId="408"/>
          <ac:picMkLst>
            <pc:docMk/>
            <pc:sldMk cId="2482083565" sldId="268"/>
            <ac:picMk id="2056" creationId="{9843AEA3-29A8-AD03-5474-10C2C86873D2}"/>
          </ac:picMkLst>
        </pc:picChg>
        <pc:picChg chg="add mod">
          <ac:chgData name="Danie Jooste" userId="e05ce4dc6d4e2ff9" providerId="LiveId" clId="{05D08E0C-9DE1-4A8A-8292-BF8427A936C0}" dt="2023-11-08T07:39:06.760" v="1034" actId="408"/>
          <ac:picMkLst>
            <pc:docMk/>
            <pc:sldMk cId="2482083565" sldId="268"/>
            <ac:picMk id="2058" creationId="{231BD6BB-3EDA-3DC6-6A9E-B33A079E873B}"/>
          </ac:picMkLst>
        </pc:picChg>
      </pc:sldChg>
      <pc:sldChg chg="addSp delSp modSp add mod ord modNotesTx">
        <pc:chgData name="Danie Jooste" userId="e05ce4dc6d4e2ff9" providerId="LiveId" clId="{05D08E0C-9DE1-4A8A-8292-BF8427A936C0}" dt="2023-11-08T08:43:22.203" v="7834" actId="20577"/>
        <pc:sldMkLst>
          <pc:docMk/>
          <pc:sldMk cId="96238807" sldId="269"/>
        </pc:sldMkLst>
        <pc:spChg chg="mod">
          <ac:chgData name="Danie Jooste" userId="e05ce4dc6d4e2ff9" providerId="LiveId" clId="{05D08E0C-9DE1-4A8A-8292-BF8427A936C0}" dt="2023-11-08T08:36:21.443" v="7022" actId="20577"/>
          <ac:spMkLst>
            <pc:docMk/>
            <pc:sldMk cId="96238807" sldId="269"/>
            <ac:spMk id="4" creationId="{7A33088A-0E3E-D52C-CA8E-F7B4850782B4}"/>
          </ac:spMkLst>
        </pc:spChg>
        <pc:spChg chg="mod">
          <ac:chgData name="Danie Jooste" userId="e05ce4dc6d4e2ff9" providerId="LiveId" clId="{05D08E0C-9DE1-4A8A-8292-BF8427A936C0}" dt="2023-11-08T08:43:18.704" v="7833" actId="20577"/>
          <ac:spMkLst>
            <pc:docMk/>
            <pc:sldMk cId="96238807" sldId="269"/>
            <ac:spMk id="5" creationId="{321D10D0-4A53-04AB-9259-8AAFC881479C}"/>
          </ac:spMkLst>
        </pc:spChg>
        <pc:picChg chg="del">
          <ac:chgData name="Danie Jooste" userId="e05ce4dc6d4e2ff9" providerId="LiveId" clId="{05D08E0C-9DE1-4A8A-8292-BF8427A936C0}" dt="2023-11-08T07:39:49.881" v="1040" actId="478"/>
          <ac:picMkLst>
            <pc:docMk/>
            <pc:sldMk cId="96238807" sldId="269"/>
            <ac:picMk id="3" creationId="{19298A40-83BB-72A1-8D5B-AF8A19B720D1}"/>
          </ac:picMkLst>
        </pc:picChg>
        <pc:picChg chg="add mod modCrop">
          <ac:chgData name="Danie Jooste" userId="e05ce4dc6d4e2ff9" providerId="LiveId" clId="{05D08E0C-9DE1-4A8A-8292-BF8427A936C0}" dt="2023-11-08T07:51:13.077" v="1799" actId="732"/>
          <ac:picMkLst>
            <pc:docMk/>
            <pc:sldMk cId="96238807" sldId="269"/>
            <ac:picMk id="6" creationId="{F00EE869-ED05-5E62-98FF-E92A524CAE60}"/>
          </ac:picMkLst>
        </pc:picChg>
        <pc:picChg chg="add mod">
          <ac:chgData name="Danie Jooste" userId="e05ce4dc6d4e2ff9" providerId="LiveId" clId="{05D08E0C-9DE1-4A8A-8292-BF8427A936C0}" dt="2023-11-08T07:51:18.630" v="1800" actId="1076"/>
          <ac:picMkLst>
            <pc:docMk/>
            <pc:sldMk cId="96238807" sldId="269"/>
            <ac:picMk id="8" creationId="{F3A50169-D8F8-1F46-5CD5-17D766CCA718}"/>
          </ac:picMkLst>
        </pc:picChg>
      </pc:sldChg>
      <pc:sldChg chg="add">
        <pc:chgData name="Danie Jooste" userId="e05ce4dc6d4e2ff9" providerId="LiveId" clId="{05D08E0C-9DE1-4A8A-8292-BF8427A936C0}" dt="2023-11-08T07:40:12.176" v="1041"/>
        <pc:sldMkLst>
          <pc:docMk/>
          <pc:sldMk cId="3459976009" sldId="270"/>
        </pc:sldMkLst>
      </pc:sldChg>
      <pc:sldChg chg="add">
        <pc:chgData name="Danie Jooste" userId="e05ce4dc6d4e2ff9" providerId="LiveId" clId="{05D08E0C-9DE1-4A8A-8292-BF8427A936C0}" dt="2023-11-08T07:40:27.204" v="1042"/>
        <pc:sldMkLst>
          <pc:docMk/>
          <pc:sldMk cId="3607309376" sldId="271"/>
        </pc:sldMkLst>
      </pc:sldChg>
      <pc:sldChg chg="add">
        <pc:chgData name="Danie Jooste" userId="e05ce4dc6d4e2ff9" providerId="LiveId" clId="{05D08E0C-9DE1-4A8A-8292-BF8427A936C0}" dt="2023-11-08T08:43:41.104" v="7835"/>
        <pc:sldMkLst>
          <pc:docMk/>
          <pc:sldMk cId="532482701" sldId="277"/>
        </pc:sldMkLst>
      </pc:sldChg>
      <pc:sldChg chg="add">
        <pc:chgData name="Danie Jooste" userId="e05ce4dc6d4e2ff9" providerId="LiveId" clId="{05D08E0C-9DE1-4A8A-8292-BF8427A936C0}" dt="2023-11-08T08:43:46.128" v="7836"/>
        <pc:sldMkLst>
          <pc:docMk/>
          <pc:sldMk cId="3069493787" sldId="278"/>
        </pc:sldMkLst>
      </pc:sldChg>
      <pc:sldChg chg="add">
        <pc:chgData name="Danie Jooste" userId="e05ce4dc6d4e2ff9" providerId="LiveId" clId="{05D08E0C-9DE1-4A8A-8292-BF8427A936C0}" dt="2023-11-08T08:43:52.951" v="7837"/>
        <pc:sldMkLst>
          <pc:docMk/>
          <pc:sldMk cId="717511424"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591E39-7576-4953-993E-87D734989E25}" type="datetimeFigureOut">
              <a:rPr lang="en-ZA" smtClean="0"/>
              <a:t>2023/11/07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80F59C-53D9-47B7-AD2C-99AC64486D48}" type="slidenum">
              <a:rPr lang="en-ZA" smtClean="0"/>
              <a:t>‹#›</a:t>
            </a:fld>
            <a:endParaRPr lang="en-ZA"/>
          </a:p>
        </p:txBody>
      </p:sp>
    </p:spTree>
    <p:extLst>
      <p:ext uri="{BB962C8B-B14F-4D97-AF65-F5344CB8AC3E}">
        <p14:creationId xmlns:p14="http://schemas.microsoft.com/office/powerpoint/2010/main" val="161359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students you are contained in a very diverse bubble. You are exposed to multiple topics in the Geo-information space and you have the opportunity to get new research first hand from academic institutions. If you are lucky you also have lecturers that bring in external speakers to further enrich your experience of your chose field.</a:t>
            </a:r>
          </a:p>
          <a:p>
            <a:endParaRPr lang="en-ZA" dirty="0"/>
          </a:p>
          <a:p>
            <a:r>
              <a:rPr lang="en-ZA" dirty="0"/>
              <a:t>Once you leave this bubble and start working, you will experience a rapid shift in this exposure. </a:t>
            </a:r>
          </a:p>
          <a:p>
            <a:endParaRPr lang="en-ZA" dirty="0"/>
          </a:p>
          <a:p>
            <a:r>
              <a:rPr lang="en-ZA" dirty="0"/>
              <a:t>Each company and organization has its own focus area and bottom line, which can lead to a pigeonholing effect on your views of the geo-information industry.</a:t>
            </a:r>
          </a:p>
          <a:p>
            <a:endParaRPr lang="en-ZA" dirty="0"/>
          </a:p>
          <a:p>
            <a:r>
              <a:rPr lang="en-ZA" dirty="0"/>
              <a:t>In order to stay up to date and connected to the larger field, each practitioner needs to take things into their own hands. This means doing your own research, attending conferences or furthering your studies.</a:t>
            </a:r>
          </a:p>
          <a:p>
            <a:endParaRPr lang="en-ZA" dirty="0"/>
          </a:p>
          <a:p>
            <a:r>
              <a:rPr lang="en-ZA" dirty="0"/>
              <a:t>This is where GISSA plays a critical role.</a:t>
            </a:r>
          </a:p>
        </p:txBody>
      </p:sp>
      <p:sp>
        <p:nvSpPr>
          <p:cNvPr id="4" name="Slide Number Placeholder 3"/>
          <p:cNvSpPr>
            <a:spLocks noGrp="1"/>
          </p:cNvSpPr>
          <p:nvPr>
            <p:ph type="sldNum" sz="quarter" idx="5"/>
          </p:nvPr>
        </p:nvSpPr>
        <p:spPr/>
        <p:txBody>
          <a:bodyPr/>
          <a:lstStyle/>
          <a:p>
            <a:fld id="{CE80F59C-53D9-47B7-AD2C-99AC64486D48}" type="slidenum">
              <a:rPr lang="en-ZA" smtClean="0"/>
              <a:t>1</a:t>
            </a:fld>
            <a:endParaRPr lang="en-ZA"/>
          </a:p>
        </p:txBody>
      </p:sp>
    </p:spTree>
    <p:extLst>
      <p:ext uri="{BB962C8B-B14F-4D97-AF65-F5344CB8AC3E}">
        <p14:creationId xmlns:p14="http://schemas.microsoft.com/office/powerpoint/2010/main" val="116333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GISSA also engages with multiple research and development institutes.</a:t>
            </a:r>
          </a:p>
          <a:p>
            <a:endParaRPr lang="en-ZA" dirty="0"/>
          </a:p>
          <a:p>
            <a:r>
              <a:rPr lang="en-ZA" dirty="0"/>
              <a:t>We facilitate open communication between multiple organisations and connect the private sector with these bodies as and when needed.</a:t>
            </a:r>
          </a:p>
          <a:p>
            <a:endParaRPr lang="en-ZA" dirty="0"/>
          </a:p>
          <a:p>
            <a:r>
              <a:rPr lang="en-ZA" dirty="0"/>
              <a:t>These efforts are aimed at opening up the data and knowledge to prevent siloing. By breaking down barriers on knowledge and data, we can accelerate advancements in the field.</a:t>
            </a:r>
          </a:p>
        </p:txBody>
      </p:sp>
      <p:sp>
        <p:nvSpPr>
          <p:cNvPr id="4" name="Slide Number Placeholder 3"/>
          <p:cNvSpPr>
            <a:spLocks noGrp="1"/>
          </p:cNvSpPr>
          <p:nvPr>
            <p:ph type="sldNum" sz="quarter" idx="5"/>
          </p:nvPr>
        </p:nvSpPr>
        <p:spPr/>
        <p:txBody>
          <a:bodyPr/>
          <a:lstStyle/>
          <a:p>
            <a:fld id="{CE80F59C-53D9-47B7-AD2C-99AC64486D48}" type="slidenum">
              <a:rPr lang="en-ZA" smtClean="0"/>
              <a:t>10</a:t>
            </a:fld>
            <a:endParaRPr lang="en-ZA"/>
          </a:p>
        </p:txBody>
      </p:sp>
    </p:spTree>
    <p:extLst>
      <p:ext uri="{BB962C8B-B14F-4D97-AF65-F5344CB8AC3E}">
        <p14:creationId xmlns:p14="http://schemas.microsoft.com/office/powerpoint/2010/main" val="240038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Lastly we provide private sector engagement and share opportunities with members. Members can present research or news at our regular provincial meetings, advertise products, and share bursary and job opportunities.</a:t>
            </a:r>
          </a:p>
          <a:p>
            <a:endParaRPr lang="en-ZA" dirty="0"/>
          </a:p>
          <a:p>
            <a:r>
              <a:rPr lang="en-ZA" dirty="0"/>
              <a:t>This benefits all attendees by improving their knowledge in the field, expanding their networks, and providing an additional advertising platform.</a:t>
            </a:r>
          </a:p>
          <a:p>
            <a:endParaRPr lang="en-ZA" dirty="0"/>
          </a:p>
          <a:p>
            <a:endParaRPr lang="en-ZA" dirty="0"/>
          </a:p>
          <a:p>
            <a:r>
              <a:rPr lang="en-ZA" dirty="0"/>
              <a:t>GISSA Gauteng also posts regular updates, news and opportunities open for all those interested, and we would encourage you all to join.</a:t>
            </a:r>
          </a:p>
        </p:txBody>
      </p:sp>
      <p:sp>
        <p:nvSpPr>
          <p:cNvPr id="4" name="Slide Number Placeholder 3"/>
          <p:cNvSpPr>
            <a:spLocks noGrp="1"/>
          </p:cNvSpPr>
          <p:nvPr>
            <p:ph type="sldNum" sz="quarter" idx="5"/>
          </p:nvPr>
        </p:nvSpPr>
        <p:spPr/>
        <p:txBody>
          <a:bodyPr/>
          <a:lstStyle/>
          <a:p>
            <a:fld id="{CE80F59C-53D9-47B7-AD2C-99AC64486D48}" type="slidenum">
              <a:rPr lang="en-ZA" smtClean="0"/>
              <a:t>11</a:t>
            </a:fld>
            <a:endParaRPr lang="en-ZA"/>
          </a:p>
        </p:txBody>
      </p:sp>
    </p:spTree>
    <p:extLst>
      <p:ext uri="{BB962C8B-B14F-4D97-AF65-F5344CB8AC3E}">
        <p14:creationId xmlns:p14="http://schemas.microsoft.com/office/powerpoint/2010/main" val="265120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dirty="0">
                <a:effectLst/>
                <a:latin typeface="Calibri" panose="020F0502020204030204" pitchFamily="34" charset="0"/>
                <a:ea typeface="Calibri" panose="020F0502020204030204" pitchFamily="34" charset="0"/>
                <a:cs typeface="Times New Roman" panose="02020603050405020304" pitchFamily="18" charset="0"/>
              </a:rPr>
              <a:t>In South </a:t>
            </a:r>
            <a:r>
              <a:rPr lang="en-ZA" sz="1200" dirty="0" err="1">
                <a:effectLst/>
                <a:latin typeface="Calibri" panose="020F0502020204030204" pitchFamily="34" charset="0"/>
                <a:ea typeface="Calibri" panose="020F0502020204030204" pitchFamily="34" charset="0"/>
                <a:cs typeface="Times New Roman" panose="02020603050405020304" pitchFamily="18" charset="0"/>
              </a:rPr>
              <a:t>Africas</a:t>
            </a:r>
            <a:r>
              <a:rPr lang="en-ZA" sz="1200" dirty="0">
                <a:effectLst/>
                <a:latin typeface="Calibri" panose="020F0502020204030204" pitchFamily="34" charset="0"/>
                <a:ea typeface="Calibri" panose="020F0502020204030204" pitchFamily="34" charset="0"/>
                <a:cs typeface="Times New Roman" panose="02020603050405020304" pitchFamily="18" charset="0"/>
              </a:rPr>
              <a:t> legislation there is an act that governs the actions of geomatics professionals. This is a valuable piece of legislation for our industry as it adds weight to the importance of our field and also protects the public from bad practice.</a:t>
            </a:r>
          </a:p>
          <a:p>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ZA" sz="1200" dirty="0">
                <a:effectLst/>
                <a:latin typeface="Calibri" panose="020F0502020204030204" pitchFamily="34" charset="0"/>
                <a:ea typeface="Calibri" panose="020F0502020204030204" pitchFamily="34" charset="0"/>
                <a:cs typeface="Times New Roman" panose="02020603050405020304" pitchFamily="18" charset="0"/>
              </a:rPr>
              <a:t>This is the space where the SAGC operates and I wont go into to much detail there.</a:t>
            </a:r>
          </a:p>
          <a:p>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ZA" sz="1200" dirty="0">
                <a:effectLst/>
                <a:latin typeface="Calibri" panose="020F0502020204030204" pitchFamily="34" charset="0"/>
                <a:ea typeface="Calibri" panose="020F0502020204030204" pitchFamily="34" charset="0"/>
                <a:cs typeface="Times New Roman" panose="02020603050405020304" pitchFamily="18" charset="0"/>
              </a:rPr>
              <a:t>But in chapter 4 of this act there are guidelines for voluntary association of institutes, organizations, and other bodies who want to protect the interests of our profession.</a:t>
            </a:r>
          </a:p>
          <a:p>
            <a:endParaRPr lang="en-ZA" sz="1200" dirty="0">
              <a:effectLst/>
              <a:latin typeface="Calibri" panose="020F0502020204030204" pitchFamily="34" charset="0"/>
              <a:ea typeface="Calibri" panose="020F0502020204030204" pitchFamily="34" charset="0"/>
              <a:cs typeface="Times New Roman" panose="02020603050405020304" pitchFamily="18" charset="0"/>
            </a:endParaRPr>
          </a:p>
          <a:p>
            <a:r>
              <a:rPr lang="en-ZA" sz="1200" dirty="0">
                <a:effectLst/>
                <a:latin typeface="Calibri" panose="020F0502020204030204" pitchFamily="34" charset="0"/>
                <a:ea typeface="Calibri" panose="020F0502020204030204" pitchFamily="34" charset="0"/>
                <a:cs typeface="Times New Roman" panose="02020603050405020304" pitchFamily="18" charset="0"/>
              </a:rPr>
              <a:t>GISSA is one of these voluntary associations founded under the principles of the Geomatics Professionals Act. As such we have diverging and overlapping actions but always with a singular goal.</a:t>
            </a:r>
            <a:endParaRPr lang="en-ZA" dirty="0"/>
          </a:p>
        </p:txBody>
      </p:sp>
      <p:sp>
        <p:nvSpPr>
          <p:cNvPr id="4" name="Slide Number Placeholder 3"/>
          <p:cNvSpPr>
            <a:spLocks noGrp="1"/>
          </p:cNvSpPr>
          <p:nvPr>
            <p:ph type="sldNum" sz="quarter" idx="5"/>
          </p:nvPr>
        </p:nvSpPr>
        <p:spPr/>
        <p:txBody>
          <a:bodyPr/>
          <a:lstStyle/>
          <a:p>
            <a:fld id="{CE80F59C-53D9-47B7-AD2C-99AC64486D48}" type="slidenum">
              <a:rPr lang="en-ZA" smtClean="0"/>
              <a:t>2</a:t>
            </a:fld>
            <a:endParaRPr lang="en-ZA"/>
          </a:p>
        </p:txBody>
      </p:sp>
    </p:spTree>
    <p:extLst>
      <p:ext uri="{BB962C8B-B14F-4D97-AF65-F5344CB8AC3E}">
        <p14:creationId xmlns:p14="http://schemas.microsoft.com/office/powerpoint/2010/main" val="297352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GISSA’s Aim and Mission stem from Geomatics professionals act.</a:t>
            </a:r>
          </a:p>
          <a:p>
            <a:endParaRPr lang="en-ZA" dirty="0"/>
          </a:p>
          <a:p>
            <a:r>
              <a:rPr lang="en-ZA" dirty="0"/>
              <a:t>Our mission is to represent the geo-information community in south Africa, as a national, unified representative body.</a:t>
            </a:r>
          </a:p>
          <a:p>
            <a:r>
              <a:rPr lang="en-ZA" dirty="0"/>
              <a:t>Out Aim is to unify South Africans with an interest in geo-information science.</a:t>
            </a:r>
          </a:p>
          <a:p>
            <a:endParaRPr lang="en-ZA" dirty="0"/>
          </a:p>
          <a:p>
            <a:r>
              <a:rPr lang="en-ZA" dirty="0"/>
              <a:t>Therefore we are not an organisation with prerequisites such as professional registration, we facilitate the engagement of the broader industry and related fields among each other.</a:t>
            </a:r>
          </a:p>
          <a:p>
            <a:endParaRPr lang="en-ZA" dirty="0"/>
          </a:p>
          <a:p>
            <a:r>
              <a:rPr lang="en-ZA" dirty="0"/>
              <a:t>We have a singular national committee and sub-committees in each province. All committee members are voluntary and perform action the mission for the benefit of the wider community.</a:t>
            </a:r>
          </a:p>
        </p:txBody>
      </p:sp>
      <p:sp>
        <p:nvSpPr>
          <p:cNvPr id="4" name="Slide Number Placeholder 3"/>
          <p:cNvSpPr>
            <a:spLocks noGrp="1"/>
          </p:cNvSpPr>
          <p:nvPr>
            <p:ph type="sldNum" sz="quarter" idx="5"/>
          </p:nvPr>
        </p:nvSpPr>
        <p:spPr/>
        <p:txBody>
          <a:bodyPr/>
          <a:lstStyle/>
          <a:p>
            <a:fld id="{CE80F59C-53D9-47B7-AD2C-99AC64486D48}" type="slidenum">
              <a:rPr lang="en-ZA" smtClean="0"/>
              <a:t>3</a:t>
            </a:fld>
            <a:endParaRPr lang="en-ZA"/>
          </a:p>
        </p:txBody>
      </p:sp>
    </p:spTree>
    <p:extLst>
      <p:ext uri="{BB962C8B-B14F-4D97-AF65-F5344CB8AC3E}">
        <p14:creationId xmlns:p14="http://schemas.microsoft.com/office/powerpoint/2010/main" val="3453693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GISSA has multiple focus areas, often differing between provinces to some degree. This is guided by the national council as well as input from the members.</a:t>
            </a:r>
          </a:p>
          <a:p>
            <a:endParaRPr lang="en-ZA" dirty="0"/>
          </a:p>
          <a:p>
            <a:r>
              <a:rPr lang="en-ZA" dirty="0"/>
              <a:t>The organization is a centre point for these focus areas and many others to aid the community.</a:t>
            </a:r>
          </a:p>
        </p:txBody>
      </p:sp>
      <p:sp>
        <p:nvSpPr>
          <p:cNvPr id="4" name="Slide Number Placeholder 3"/>
          <p:cNvSpPr>
            <a:spLocks noGrp="1"/>
          </p:cNvSpPr>
          <p:nvPr>
            <p:ph type="sldNum" sz="quarter" idx="5"/>
          </p:nvPr>
        </p:nvSpPr>
        <p:spPr/>
        <p:txBody>
          <a:bodyPr/>
          <a:lstStyle/>
          <a:p>
            <a:fld id="{CE80F59C-53D9-47B7-AD2C-99AC64486D48}" type="slidenum">
              <a:rPr lang="en-ZA" smtClean="0"/>
              <a:t>4</a:t>
            </a:fld>
            <a:endParaRPr lang="en-ZA"/>
          </a:p>
        </p:txBody>
      </p:sp>
    </p:spTree>
    <p:extLst>
      <p:ext uri="{BB962C8B-B14F-4D97-AF65-F5344CB8AC3E}">
        <p14:creationId xmlns:p14="http://schemas.microsoft.com/office/powerpoint/2010/main" val="141537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organise regular regional meetings, summits, workshops and we assist and promote conferences and events.</a:t>
            </a:r>
          </a:p>
          <a:p>
            <a:r>
              <a:rPr lang="en-ZA" dirty="0"/>
              <a:t>We also strive to include youth in all of these activities to fulfil the Geomatics act mandate of transforming the industry and broadening accessibility.</a:t>
            </a:r>
          </a:p>
          <a:p>
            <a:endParaRPr lang="en-ZA" dirty="0"/>
          </a:p>
          <a:p>
            <a:r>
              <a:rPr lang="en-ZA" dirty="0"/>
              <a:t>Registered professionals of organizations like the SAGC earn continued professional development points, required to maintain their registration. </a:t>
            </a:r>
          </a:p>
        </p:txBody>
      </p:sp>
      <p:sp>
        <p:nvSpPr>
          <p:cNvPr id="4" name="Slide Number Placeholder 3"/>
          <p:cNvSpPr>
            <a:spLocks noGrp="1"/>
          </p:cNvSpPr>
          <p:nvPr>
            <p:ph type="sldNum" sz="quarter" idx="5"/>
          </p:nvPr>
        </p:nvSpPr>
        <p:spPr/>
        <p:txBody>
          <a:bodyPr/>
          <a:lstStyle/>
          <a:p>
            <a:fld id="{CE80F59C-53D9-47B7-AD2C-99AC64486D48}" type="slidenum">
              <a:rPr lang="en-ZA" smtClean="0"/>
              <a:t>5</a:t>
            </a:fld>
            <a:endParaRPr lang="en-ZA"/>
          </a:p>
        </p:txBody>
      </p:sp>
    </p:spTree>
    <p:extLst>
      <p:ext uri="{BB962C8B-B14F-4D97-AF65-F5344CB8AC3E}">
        <p14:creationId xmlns:p14="http://schemas.microsoft.com/office/powerpoint/2010/main" val="416997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ICC conference where GISSA was a sponsor and attendee.</a:t>
            </a:r>
          </a:p>
          <a:p>
            <a:r>
              <a:rPr lang="en-ZA" dirty="0"/>
              <a:t>The event was an ideal melting pot of organizations to share their insights in the field but also to broaden their own knowledge.</a:t>
            </a:r>
          </a:p>
          <a:p>
            <a:endParaRPr lang="en-ZA" dirty="0"/>
          </a:p>
          <a:p>
            <a:r>
              <a:rPr lang="en-ZA" dirty="0"/>
              <a:t>The event drew presenters from across the country and from abroad.</a:t>
            </a:r>
          </a:p>
        </p:txBody>
      </p:sp>
      <p:sp>
        <p:nvSpPr>
          <p:cNvPr id="4" name="Slide Number Placeholder 3"/>
          <p:cNvSpPr>
            <a:spLocks noGrp="1"/>
          </p:cNvSpPr>
          <p:nvPr>
            <p:ph type="sldNum" sz="quarter" idx="5"/>
          </p:nvPr>
        </p:nvSpPr>
        <p:spPr/>
        <p:txBody>
          <a:bodyPr/>
          <a:lstStyle/>
          <a:p>
            <a:fld id="{CE80F59C-53D9-47B7-AD2C-99AC64486D48}" type="slidenum">
              <a:rPr lang="en-ZA" smtClean="0"/>
              <a:t>6</a:t>
            </a:fld>
            <a:endParaRPr lang="en-ZA"/>
          </a:p>
        </p:txBody>
      </p:sp>
    </p:spTree>
    <p:extLst>
      <p:ext uri="{BB962C8B-B14F-4D97-AF65-F5344CB8AC3E}">
        <p14:creationId xmlns:p14="http://schemas.microsoft.com/office/powerpoint/2010/main" val="297574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part of the skills development and training we also engage with youth organisation such as </a:t>
            </a:r>
            <a:r>
              <a:rPr lang="en-ZA" dirty="0" err="1"/>
              <a:t>youthmappers</a:t>
            </a:r>
            <a:r>
              <a:rPr lang="en-ZA" dirty="0"/>
              <a:t>.</a:t>
            </a:r>
          </a:p>
          <a:p>
            <a:endParaRPr lang="en-ZA" dirty="0"/>
          </a:p>
          <a:p>
            <a:r>
              <a:rPr lang="en-ZA" dirty="0"/>
              <a:t>Recently GISSA, The University of Pretoria and TomTom held a collaborative workshop for students. Providing them exposure to mapping platforms and techniques as well as practical experience.</a:t>
            </a:r>
          </a:p>
          <a:p>
            <a:endParaRPr lang="en-ZA" dirty="0"/>
          </a:p>
          <a:p>
            <a:r>
              <a:rPr lang="en-ZA" dirty="0"/>
              <a:t>The edits performed by these students are now Visible on </a:t>
            </a:r>
            <a:r>
              <a:rPr lang="en-ZA" dirty="0" err="1"/>
              <a:t>Openstreetmap</a:t>
            </a:r>
            <a:r>
              <a:rPr lang="en-ZA" dirty="0"/>
              <a:t>. Their efforts enriched a public platform that can assist multiple other industries in the future.</a:t>
            </a:r>
          </a:p>
        </p:txBody>
      </p:sp>
      <p:sp>
        <p:nvSpPr>
          <p:cNvPr id="4" name="Slide Number Placeholder 3"/>
          <p:cNvSpPr>
            <a:spLocks noGrp="1"/>
          </p:cNvSpPr>
          <p:nvPr>
            <p:ph type="sldNum" sz="quarter" idx="5"/>
          </p:nvPr>
        </p:nvSpPr>
        <p:spPr/>
        <p:txBody>
          <a:bodyPr/>
          <a:lstStyle/>
          <a:p>
            <a:fld id="{CE80F59C-53D9-47B7-AD2C-99AC64486D48}" type="slidenum">
              <a:rPr lang="en-ZA" smtClean="0"/>
              <a:t>7</a:t>
            </a:fld>
            <a:endParaRPr lang="en-ZA"/>
          </a:p>
        </p:txBody>
      </p:sp>
    </p:spTree>
    <p:extLst>
      <p:ext uri="{BB962C8B-B14F-4D97-AF65-F5344CB8AC3E}">
        <p14:creationId xmlns:p14="http://schemas.microsoft.com/office/powerpoint/2010/main" val="2670403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you have seen in previous example, we collaborate with multiple institutions and organisations to facilitate specific goals.</a:t>
            </a:r>
          </a:p>
          <a:p>
            <a:endParaRPr lang="en-ZA" dirty="0"/>
          </a:p>
          <a:p>
            <a:r>
              <a:rPr lang="en-ZA" dirty="0"/>
              <a:t>In the past we have provided advisory services to the Council on Higher learning.</a:t>
            </a:r>
          </a:p>
          <a:p>
            <a:endParaRPr lang="en-ZA" dirty="0"/>
          </a:p>
          <a:p>
            <a:r>
              <a:rPr lang="en-ZA" dirty="0"/>
              <a:t>Along with the SAGC, we provide assistance for non-accredited universities in their efforts to meet credit requirements.</a:t>
            </a:r>
          </a:p>
          <a:p>
            <a:endParaRPr lang="en-ZA" dirty="0"/>
          </a:p>
          <a:p>
            <a:r>
              <a:rPr lang="en-ZA" dirty="0"/>
              <a:t>We also provide assistance in finding external moderators for GI Sciences across various subject.</a:t>
            </a:r>
          </a:p>
        </p:txBody>
      </p:sp>
      <p:sp>
        <p:nvSpPr>
          <p:cNvPr id="4" name="Slide Number Placeholder 3"/>
          <p:cNvSpPr>
            <a:spLocks noGrp="1"/>
          </p:cNvSpPr>
          <p:nvPr>
            <p:ph type="sldNum" sz="quarter" idx="5"/>
          </p:nvPr>
        </p:nvSpPr>
        <p:spPr/>
        <p:txBody>
          <a:bodyPr/>
          <a:lstStyle/>
          <a:p>
            <a:fld id="{CE80F59C-53D9-47B7-AD2C-99AC64486D48}" type="slidenum">
              <a:rPr lang="en-ZA" smtClean="0"/>
              <a:t>8</a:t>
            </a:fld>
            <a:endParaRPr lang="en-ZA"/>
          </a:p>
        </p:txBody>
      </p:sp>
    </p:spTree>
    <p:extLst>
      <p:ext uri="{BB962C8B-B14F-4D97-AF65-F5344CB8AC3E}">
        <p14:creationId xmlns:p14="http://schemas.microsoft.com/office/powerpoint/2010/main" val="2178818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professionals are ready to take their next step and register with the SAGC, GISSA provides support workshops to help prepare for these rigorous legal and ethics exams.</a:t>
            </a:r>
          </a:p>
        </p:txBody>
      </p:sp>
      <p:sp>
        <p:nvSpPr>
          <p:cNvPr id="4" name="Slide Number Placeholder 3"/>
          <p:cNvSpPr>
            <a:spLocks noGrp="1"/>
          </p:cNvSpPr>
          <p:nvPr>
            <p:ph type="sldNum" sz="quarter" idx="5"/>
          </p:nvPr>
        </p:nvSpPr>
        <p:spPr/>
        <p:txBody>
          <a:bodyPr/>
          <a:lstStyle/>
          <a:p>
            <a:fld id="{CE80F59C-53D9-47B7-AD2C-99AC64486D48}" type="slidenum">
              <a:rPr lang="en-ZA" smtClean="0"/>
              <a:t>9</a:t>
            </a:fld>
            <a:endParaRPr lang="en-ZA"/>
          </a:p>
        </p:txBody>
      </p:sp>
    </p:spTree>
    <p:extLst>
      <p:ext uri="{BB962C8B-B14F-4D97-AF65-F5344CB8AC3E}">
        <p14:creationId xmlns:p14="http://schemas.microsoft.com/office/powerpoint/2010/main" val="283780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D101-2308-F45B-00EF-3DC90DB3E6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C2651018-E3C4-C0D7-CFB9-11749E7F6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96313E4-8D93-8D58-6EFE-20E296B2E89D}"/>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5" name="Footer Placeholder 4">
            <a:extLst>
              <a:ext uri="{FF2B5EF4-FFF2-40B4-BE49-F238E27FC236}">
                <a16:creationId xmlns:a16="http://schemas.microsoft.com/office/drawing/2014/main" id="{FD36B61C-E6AE-78C3-02E5-600DB860C12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5C1C05B-2016-5ACE-B76A-048275018131}"/>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383670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FC09A-48E6-0271-0D6A-BA3BA6E4962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77FFB31-C658-EDC8-62DE-61C658F9E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81D825B-1A9A-825D-D311-51101F981318}"/>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5" name="Footer Placeholder 4">
            <a:extLst>
              <a:ext uri="{FF2B5EF4-FFF2-40B4-BE49-F238E27FC236}">
                <a16:creationId xmlns:a16="http://schemas.microsoft.com/office/drawing/2014/main" id="{79932BD5-B86B-390B-CFFC-3BB0C542E3D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445682E-3747-962A-5AC1-00B6470EBD46}"/>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2822910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A6BFC-030F-931A-0300-181E9DEBA4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2083ED6-C9BD-9708-EB5A-A44666BDB4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770446F-8A33-0F43-0D62-7BEC57A1CABA}"/>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5" name="Footer Placeholder 4">
            <a:extLst>
              <a:ext uri="{FF2B5EF4-FFF2-40B4-BE49-F238E27FC236}">
                <a16:creationId xmlns:a16="http://schemas.microsoft.com/office/drawing/2014/main" id="{E9B98732-2C59-19FB-97A9-C402BAFEFEF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726291C-489A-8A85-6719-E98BF7A6AE44}"/>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385982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FB1DB-4A51-61B9-EA40-7A20BDFCA79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7702736-FA3E-9ED1-26F6-8ECC58E10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F91024F-CD6E-A997-A7F9-239F258CEC3C}"/>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5" name="Footer Placeholder 4">
            <a:extLst>
              <a:ext uri="{FF2B5EF4-FFF2-40B4-BE49-F238E27FC236}">
                <a16:creationId xmlns:a16="http://schemas.microsoft.com/office/drawing/2014/main" id="{2A4F2D21-8859-B73C-09F1-3DC4A109A1F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1ED2611-84CE-2F15-D707-490BE4A9726A}"/>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3508596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1A365-14C0-0AB2-61E2-A3229F72A7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C4BC996-EFA1-874A-CE08-165F1939A6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F9E4C5-B2C2-B351-C33A-30A7E56F0E5B}"/>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5" name="Footer Placeholder 4">
            <a:extLst>
              <a:ext uri="{FF2B5EF4-FFF2-40B4-BE49-F238E27FC236}">
                <a16:creationId xmlns:a16="http://schemas.microsoft.com/office/drawing/2014/main" id="{7EB95C52-B43C-7F1E-2C18-ED9AA8EF53B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6623D6C-D184-8CB8-F44B-417E7EAEDADB}"/>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102011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9A63-338E-1F06-8273-12E8289A3EE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91693C12-8C1F-44D2-AB5E-F9FAD45152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CA89BD-D0E8-8F64-D0D2-31D74E042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824FD16-22E0-002D-0415-F548D41F1291}"/>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6" name="Footer Placeholder 5">
            <a:extLst>
              <a:ext uri="{FF2B5EF4-FFF2-40B4-BE49-F238E27FC236}">
                <a16:creationId xmlns:a16="http://schemas.microsoft.com/office/drawing/2014/main" id="{945F735C-7278-2F18-26E3-F3D8B83A962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CF5C352-A7D8-48C0-34FC-A27882C698EE}"/>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906213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3A7B2-3112-9CC3-1C56-B8231A7D5AD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688DEFD-49C8-7395-CECB-826130080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681082-0E7F-01DA-B47A-EA870D64C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6A6C305-B547-545E-7E7F-5FACCBD86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E5839-F626-309C-18FA-1669DE435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B771F4E-37A2-DC32-D272-91F984A03B43}"/>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8" name="Footer Placeholder 7">
            <a:extLst>
              <a:ext uri="{FF2B5EF4-FFF2-40B4-BE49-F238E27FC236}">
                <a16:creationId xmlns:a16="http://schemas.microsoft.com/office/drawing/2014/main" id="{5ABC04A9-BDE8-BA0E-DDC0-4B067FE51A12}"/>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BCB7A6E-A2F2-A0F1-2AE1-7498D104B0C9}"/>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2589210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A026-52AE-9608-45AA-F2EFB6CBB72B}"/>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A0EBCD6-5682-D3AA-A386-C72D1E43C342}"/>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4" name="Footer Placeholder 3">
            <a:extLst>
              <a:ext uri="{FF2B5EF4-FFF2-40B4-BE49-F238E27FC236}">
                <a16:creationId xmlns:a16="http://schemas.microsoft.com/office/drawing/2014/main" id="{ABD97A07-BC9C-B326-566F-4AF7E206F52E}"/>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8B8EFF4C-C794-4CC8-E95F-71476FB87A86}"/>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656594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0E08F-D847-4541-CABC-30F87FE800DA}"/>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3" name="Footer Placeholder 2">
            <a:extLst>
              <a:ext uri="{FF2B5EF4-FFF2-40B4-BE49-F238E27FC236}">
                <a16:creationId xmlns:a16="http://schemas.microsoft.com/office/drawing/2014/main" id="{B754C076-D19C-0428-5396-A2E47664D9DF}"/>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167D5BB-75AB-F35C-C62D-AB5F99E8E677}"/>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340191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64EC-CB37-F10D-BB56-3F967189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7EE2344-1E86-39E4-F184-E28047CFE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DA96A56-11C0-6689-4965-E4C0F4E76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BECA5B-7DCC-7824-28F6-B2B15CD9B5D4}"/>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6" name="Footer Placeholder 5">
            <a:extLst>
              <a:ext uri="{FF2B5EF4-FFF2-40B4-BE49-F238E27FC236}">
                <a16:creationId xmlns:a16="http://schemas.microsoft.com/office/drawing/2014/main" id="{2EDE4BED-CE97-76D8-DE83-0A2E49EFAE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53C55E2-EE83-D214-1842-971848019475}"/>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62204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7C76D-6EA9-4E92-29A0-414BD6FB0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969510-EB30-6E31-86FD-3222008A7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7B7E1C8-8E50-3B38-0034-DF2FB49E4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A8A01-5103-0981-3570-5FFFA1EE95D5}"/>
              </a:ext>
            </a:extLst>
          </p:cNvPr>
          <p:cNvSpPr>
            <a:spLocks noGrp="1"/>
          </p:cNvSpPr>
          <p:nvPr>
            <p:ph type="dt" sz="half" idx="10"/>
          </p:nvPr>
        </p:nvSpPr>
        <p:spPr/>
        <p:txBody>
          <a:bodyPr/>
          <a:lstStyle/>
          <a:p>
            <a:fld id="{DFDE305E-1F4B-4EDB-BF42-15F6219C0CCE}" type="datetimeFigureOut">
              <a:rPr lang="en-ZA" smtClean="0"/>
              <a:t>2023/11/07</a:t>
            </a:fld>
            <a:endParaRPr lang="en-ZA"/>
          </a:p>
        </p:txBody>
      </p:sp>
      <p:sp>
        <p:nvSpPr>
          <p:cNvPr id="6" name="Footer Placeholder 5">
            <a:extLst>
              <a:ext uri="{FF2B5EF4-FFF2-40B4-BE49-F238E27FC236}">
                <a16:creationId xmlns:a16="http://schemas.microsoft.com/office/drawing/2014/main" id="{82772CA6-74A4-E958-9954-A3B7F0C6F44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A4918F0-6A47-96D3-F516-04178C0EDDDE}"/>
              </a:ext>
            </a:extLst>
          </p:cNvPr>
          <p:cNvSpPr>
            <a:spLocks noGrp="1"/>
          </p:cNvSpPr>
          <p:nvPr>
            <p:ph type="sldNum" sz="quarter" idx="12"/>
          </p:nvPr>
        </p:nvSpPr>
        <p:spPr/>
        <p:txBody>
          <a:bodyPr/>
          <a:lstStyle/>
          <a:p>
            <a:fld id="{6813F773-BD92-4206-A54D-900C9A04B1EF}" type="slidenum">
              <a:rPr lang="en-ZA" smtClean="0"/>
              <a:t>‹#›</a:t>
            </a:fld>
            <a:endParaRPr lang="en-ZA"/>
          </a:p>
        </p:txBody>
      </p:sp>
    </p:spTree>
    <p:extLst>
      <p:ext uri="{BB962C8B-B14F-4D97-AF65-F5344CB8AC3E}">
        <p14:creationId xmlns:p14="http://schemas.microsoft.com/office/powerpoint/2010/main" val="103008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698799-57A1-BBD2-6D59-556AEBBE9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EDA2F51-B3A0-2FFA-158B-3E1DD7B26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5DD30D2-065D-8390-4876-E6411975FC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E305E-1F4B-4EDB-BF42-15F6219C0CCE}" type="datetimeFigureOut">
              <a:rPr lang="en-ZA" smtClean="0"/>
              <a:t>2023/11/07</a:t>
            </a:fld>
            <a:endParaRPr lang="en-ZA"/>
          </a:p>
        </p:txBody>
      </p:sp>
      <p:sp>
        <p:nvSpPr>
          <p:cNvPr id="5" name="Footer Placeholder 4">
            <a:extLst>
              <a:ext uri="{FF2B5EF4-FFF2-40B4-BE49-F238E27FC236}">
                <a16:creationId xmlns:a16="http://schemas.microsoft.com/office/drawing/2014/main" id="{B51D32AA-13B0-D7A2-CA0F-5227588CE0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56EBC3C6-C712-61F6-2AB9-A800869C4A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3F773-BD92-4206-A54D-900C9A04B1EF}" type="slidenum">
              <a:rPr lang="en-ZA" smtClean="0"/>
              <a:t>‹#›</a:t>
            </a:fld>
            <a:endParaRPr lang="en-ZA"/>
          </a:p>
        </p:txBody>
      </p:sp>
    </p:spTree>
    <p:extLst>
      <p:ext uri="{BB962C8B-B14F-4D97-AF65-F5344CB8AC3E}">
        <p14:creationId xmlns:p14="http://schemas.microsoft.com/office/powerpoint/2010/main" val="1547899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linkedin.com/company/gissa-gauteng/posts/?feedView=all" TargetMode="External"/><Relationship Id="rId4" Type="http://schemas.openxmlformats.org/officeDocument/2006/relationships/hyperlink" Target="https://gissa.org.z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hyperlink" Target="https://www.sagc.org.za/pdf/legislation/Geomatics%20Profession%20Act%20-%20Act%2019%20of%202013%20(1).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hyperlink" Target="https://www.up.ac.za/geography-geoinformatics-and-meteorology/news/post_3193651-mapathon-27-october-fruitful-partnerships-with-tomt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8DFF4-FCE0-A545-8F7F-A27D1E2796EB}"/>
              </a:ext>
            </a:extLst>
          </p:cNvPr>
          <p:cNvSpPr/>
          <p:nvPr/>
        </p:nvSpPr>
        <p:spPr>
          <a:xfrm>
            <a:off x="0" y="0"/>
            <a:ext cx="1219200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74254A6F-874B-A3FC-25FA-B0E8FB5CEFC6}"/>
              </a:ext>
            </a:extLst>
          </p:cNvPr>
          <p:cNvSpPr>
            <a:spLocks noGrp="1"/>
          </p:cNvSpPr>
          <p:nvPr>
            <p:ph type="ctrTitle"/>
          </p:nvPr>
        </p:nvSpPr>
        <p:spPr>
          <a:xfrm>
            <a:off x="1216404" y="1122363"/>
            <a:ext cx="9940954" cy="2387600"/>
          </a:xfrm>
        </p:spPr>
        <p:txBody>
          <a:bodyPr>
            <a:normAutofit/>
          </a:bodyPr>
          <a:lstStyle/>
          <a:p>
            <a:pPr algn="ctr"/>
            <a:r>
              <a:rPr lang="en-US" sz="4000" b="1" dirty="0">
                <a:solidFill>
                  <a:schemeClr val="bg1">
                    <a:lumMod val="95000"/>
                  </a:schemeClr>
                </a:solidFill>
                <a:latin typeface="Serif"/>
              </a:rPr>
              <a:t>The Geo-Information Society of South Africa</a:t>
            </a:r>
            <a:endParaRPr lang="en-ZA" sz="4000" b="1" dirty="0">
              <a:solidFill>
                <a:schemeClr val="bg1">
                  <a:lumMod val="95000"/>
                </a:schemeClr>
              </a:solidFill>
              <a:latin typeface="Serif"/>
            </a:endParaRPr>
          </a:p>
        </p:txBody>
      </p:sp>
      <p:sp>
        <p:nvSpPr>
          <p:cNvPr id="3" name="Subtitle 2">
            <a:extLst>
              <a:ext uri="{FF2B5EF4-FFF2-40B4-BE49-F238E27FC236}">
                <a16:creationId xmlns:a16="http://schemas.microsoft.com/office/drawing/2014/main" id="{85E1155D-B026-A8BA-FAB1-7BB75C7F62BC}"/>
              </a:ext>
            </a:extLst>
          </p:cNvPr>
          <p:cNvSpPr>
            <a:spLocks noGrp="1"/>
          </p:cNvSpPr>
          <p:nvPr>
            <p:ph type="subTitle" idx="1"/>
          </p:nvPr>
        </p:nvSpPr>
        <p:spPr>
          <a:xfrm>
            <a:off x="89483" y="5098257"/>
            <a:ext cx="3509394" cy="1655762"/>
          </a:xfrm>
        </p:spPr>
        <p:txBody>
          <a:bodyPr>
            <a:normAutofit/>
          </a:bodyPr>
          <a:lstStyle/>
          <a:p>
            <a:pPr algn="l"/>
            <a:r>
              <a:rPr lang="en-ZA" sz="2000" dirty="0">
                <a:solidFill>
                  <a:schemeClr val="bg1">
                    <a:lumMod val="85000"/>
                  </a:schemeClr>
                </a:solidFill>
              </a:rPr>
              <a:t>Daniel Jooste</a:t>
            </a:r>
          </a:p>
          <a:p>
            <a:pPr algn="l"/>
            <a:r>
              <a:rPr lang="en-ZA" sz="2000" dirty="0">
                <a:solidFill>
                  <a:schemeClr val="bg1">
                    <a:lumMod val="85000"/>
                  </a:schemeClr>
                </a:solidFill>
                <a:latin typeface="Serif"/>
              </a:rPr>
              <a:t>GISSA Gauteng Committee</a:t>
            </a:r>
          </a:p>
          <a:p>
            <a:pPr algn="l"/>
            <a:r>
              <a:rPr lang="en-ZA" sz="2000" dirty="0">
                <a:solidFill>
                  <a:schemeClr val="bg1">
                    <a:lumMod val="85000"/>
                  </a:schemeClr>
                </a:solidFill>
                <a:latin typeface="Serif"/>
              </a:rPr>
              <a:t>08/11/2023</a:t>
            </a:r>
          </a:p>
        </p:txBody>
      </p:sp>
      <p:pic>
        <p:nvPicPr>
          <p:cNvPr id="4" name="Picture 6">
            <a:extLst>
              <a:ext uri="{FF2B5EF4-FFF2-40B4-BE49-F238E27FC236}">
                <a16:creationId xmlns:a16="http://schemas.microsoft.com/office/drawing/2014/main" id="{C474BF9E-5824-82B1-90C8-82E86AE36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2">
            <a:extLst>
              <a:ext uri="{FF2B5EF4-FFF2-40B4-BE49-F238E27FC236}">
                <a16:creationId xmlns:a16="http://schemas.microsoft.com/office/drawing/2014/main" id="{17A82BA2-165B-B1A9-7C74-F9B7A5101ABB}"/>
              </a:ext>
            </a:extLst>
          </p:cNvPr>
          <p:cNvSpPr txBox="1">
            <a:spLocks/>
          </p:cNvSpPr>
          <p:nvPr/>
        </p:nvSpPr>
        <p:spPr>
          <a:xfrm>
            <a:off x="1676400" y="375443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ZA" dirty="0">
                <a:solidFill>
                  <a:schemeClr val="bg1"/>
                </a:solidFill>
                <a:latin typeface="Serif"/>
              </a:rPr>
              <a:t>Professional registration with the SAGC &amp; SACNASP: The role of GISSA</a:t>
            </a:r>
          </a:p>
        </p:txBody>
      </p:sp>
    </p:spTree>
    <p:extLst>
      <p:ext uri="{BB962C8B-B14F-4D97-AF65-F5344CB8AC3E}">
        <p14:creationId xmlns:p14="http://schemas.microsoft.com/office/powerpoint/2010/main" val="1696397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GISSA Focus areas</a:t>
            </a:r>
          </a:p>
        </p:txBody>
      </p:sp>
      <p:sp>
        <p:nvSpPr>
          <p:cNvPr id="4" name="Title 3">
            <a:extLst>
              <a:ext uri="{FF2B5EF4-FFF2-40B4-BE49-F238E27FC236}">
                <a16:creationId xmlns:a16="http://schemas.microsoft.com/office/drawing/2014/main" id="{7A33088A-0E3E-D52C-CA8E-F7B4850782B4}"/>
              </a:ext>
            </a:extLst>
          </p:cNvPr>
          <p:cNvSpPr>
            <a:spLocks noGrp="1"/>
          </p:cNvSpPr>
          <p:nvPr>
            <p:ph type="title"/>
          </p:nvPr>
        </p:nvSpPr>
        <p:spPr>
          <a:xfrm>
            <a:off x="836676" y="1360210"/>
            <a:ext cx="10515600" cy="1148528"/>
          </a:xfrm>
        </p:spPr>
        <p:txBody>
          <a:bodyPr>
            <a:normAutofit/>
          </a:bodyPr>
          <a:lstStyle/>
          <a:p>
            <a:pPr marL="342900" indent="-342900">
              <a:buFont typeface="Arial" panose="020B0604020202020204" pitchFamily="34" charset="0"/>
              <a:buChar char="•"/>
            </a:pPr>
            <a:r>
              <a:rPr lang="en-ZA" sz="2000" dirty="0">
                <a:latin typeface="Serif"/>
              </a:rPr>
              <a:t>Research and Development</a:t>
            </a:r>
            <a:br>
              <a:rPr lang="en-ZA" sz="1600" dirty="0">
                <a:latin typeface="Serif"/>
              </a:rPr>
            </a:br>
            <a:br>
              <a:rPr lang="en-ZA" sz="1600" dirty="0">
                <a:latin typeface="Serif"/>
              </a:rPr>
            </a:br>
            <a:br>
              <a:rPr lang="en-ZA" sz="1600" dirty="0">
                <a:latin typeface="Serif"/>
              </a:rPr>
            </a:br>
            <a:endParaRPr lang="en-ZA" sz="1600" dirty="0">
              <a:latin typeface="Serif"/>
            </a:endParaRPr>
          </a:p>
        </p:txBody>
      </p:sp>
      <p:sp>
        <p:nvSpPr>
          <p:cNvPr id="5" name="TextBox 4">
            <a:extLst>
              <a:ext uri="{FF2B5EF4-FFF2-40B4-BE49-F238E27FC236}">
                <a16:creationId xmlns:a16="http://schemas.microsoft.com/office/drawing/2014/main" id="{321D10D0-4A53-04AB-9259-8AAFC881479C}"/>
              </a:ext>
            </a:extLst>
          </p:cNvPr>
          <p:cNvSpPr txBox="1"/>
          <p:nvPr/>
        </p:nvSpPr>
        <p:spPr>
          <a:xfrm>
            <a:off x="740202" y="2113973"/>
            <a:ext cx="9448800" cy="3259097"/>
          </a:xfrm>
          <a:prstGeom prst="rect">
            <a:avLst/>
          </a:prstGeom>
          <a:noFill/>
        </p:spPr>
        <p:txBody>
          <a:bodyPr wrap="square">
            <a:spAutoFit/>
          </a:bodyPr>
          <a:lstStyle/>
          <a:p>
            <a:pPr marL="742950" lvl="1"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Continuous support by the universities providing the skills audit survey of the profession as and when required;</a:t>
            </a:r>
            <a:endParaRPr lang="en-ZA" dirty="0">
              <a:effectLst/>
              <a:latin typeface="Serif"/>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Opportunity to collaborate with research institutions for the advancement of geo information science;</a:t>
            </a:r>
            <a:endParaRPr lang="en-ZA" dirty="0">
              <a:latin typeface="Serif"/>
              <a:ea typeface="Calibri" panose="020F0502020204030204" pitchFamily="34" charset="0"/>
              <a:cs typeface="Times New Roman" panose="02020603050405020304" pitchFamily="18" charset="0"/>
            </a:endParaRPr>
          </a:p>
          <a:p>
            <a:pPr marL="1200150" lvl="2"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Establish relationships with the Human Sciences Research Council (HSRC);</a:t>
            </a:r>
            <a:endParaRPr lang="en-ZA" dirty="0">
              <a:effectLst/>
              <a:latin typeface="Serif"/>
              <a:ea typeface="Calibri" panose="020F0502020204030204" pitchFamily="34" charset="0"/>
              <a:cs typeface="Times New Roman" panose="02020603050405020304" pitchFamily="18" charset="0"/>
            </a:endParaRPr>
          </a:p>
          <a:p>
            <a:pPr marL="1200150" lvl="2"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Establish relationships with the National Research Foundation (NRF);</a:t>
            </a:r>
            <a:endParaRPr lang="en-ZA" dirty="0">
              <a:effectLst/>
              <a:latin typeface="Serif"/>
              <a:ea typeface="Calibri" panose="020F0502020204030204" pitchFamily="34" charset="0"/>
              <a:cs typeface="Times New Roman" panose="02020603050405020304" pitchFamily="18" charset="0"/>
            </a:endParaRPr>
          </a:p>
          <a:p>
            <a:pPr marL="1200150" lvl="2"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Council for Scientific and Industrial Research (CSIR); and</a:t>
            </a:r>
            <a:endParaRPr lang="en-ZA" dirty="0">
              <a:effectLst/>
              <a:latin typeface="Serif"/>
              <a:ea typeface="Calibri" panose="020F0502020204030204" pitchFamily="34" charset="0"/>
              <a:cs typeface="Times New Roman" panose="02020603050405020304" pitchFamily="18" charset="0"/>
            </a:endParaRPr>
          </a:p>
          <a:p>
            <a:pPr marL="1200150" lvl="2"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Any other institute with matters connected therewith.</a:t>
            </a:r>
            <a:endParaRPr lang="en-ZA" dirty="0">
              <a:effectLst/>
              <a:latin typeface="Serif"/>
              <a:ea typeface="Calibri" panose="020F0502020204030204" pitchFamily="34" charset="0"/>
              <a:cs typeface="Times New Roman" panose="02020603050405020304" pitchFamily="18" charset="0"/>
            </a:endParaRPr>
          </a:p>
          <a:p>
            <a:pPr marL="742950" lvl="1" indent="-285750" algn="just">
              <a:lnSpc>
                <a:spcPct val="115000"/>
              </a:lnSpc>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Continue collaboration with the South African Bureau of Standards (SABS);</a:t>
            </a:r>
            <a:endParaRPr lang="en-ZA" dirty="0">
              <a:effectLst/>
              <a:latin typeface="Serif"/>
              <a:ea typeface="Calibri" panose="020F0502020204030204" pitchFamily="34" charset="0"/>
              <a:cs typeface="Times New Roman" panose="02020603050405020304" pitchFamily="18" charset="0"/>
            </a:endParaRPr>
          </a:p>
          <a:p>
            <a:pPr marL="742950" lvl="1" indent="-285750" algn="just">
              <a:lnSpc>
                <a:spcPct val="115000"/>
              </a:lnSpc>
              <a:spcAft>
                <a:spcPts val="1000"/>
              </a:spcAft>
              <a:buFont typeface="Arial" panose="020B0604020202020204" pitchFamily="34" charset="0"/>
              <a:buChar char="•"/>
            </a:pPr>
            <a:r>
              <a:rPr lang="en-ZA" dirty="0">
                <a:solidFill>
                  <a:srgbClr val="000000"/>
                </a:solidFill>
                <a:effectLst/>
                <a:latin typeface="Serif"/>
                <a:ea typeface="Calibri" panose="020F0502020204030204" pitchFamily="34" charset="0"/>
                <a:cs typeface="Times New Roman" panose="02020603050405020304" pitchFamily="18" charset="0"/>
              </a:rPr>
              <a:t>Continue the support of the South African Journal of Geomatics editorial and compilation.</a:t>
            </a:r>
            <a:endParaRPr lang="en-ZA" dirty="0">
              <a:effectLst/>
              <a:latin typeface="Serif"/>
              <a:ea typeface="Calibri" panose="020F0502020204030204" pitchFamily="34" charset="0"/>
              <a:cs typeface="Times New Roman" panose="02020603050405020304" pitchFamily="18" charset="0"/>
            </a:endParaRPr>
          </a:p>
        </p:txBody>
      </p:sp>
      <p:pic>
        <p:nvPicPr>
          <p:cNvPr id="2050" name="Picture 2" descr="Home">
            <a:extLst>
              <a:ext uri="{FF2B5EF4-FFF2-40B4-BE49-F238E27FC236}">
                <a16:creationId xmlns:a16="http://schemas.microsoft.com/office/drawing/2014/main" id="{DF8999ED-C155-6497-71E9-3A82D6F6BC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26" y="5727665"/>
            <a:ext cx="2000250"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5EA45AC-838F-CCB5-B02F-9C28AD353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234" y="5727665"/>
            <a:ext cx="1963615" cy="7281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D4E25D26-A03A-D1FC-09A2-FA0417AF0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507" y="5727665"/>
            <a:ext cx="1914525" cy="647700"/>
          </a:xfrm>
          <a:prstGeom prst="rect">
            <a:avLst/>
          </a:prstGeom>
          <a:solidFill>
            <a:schemeClr val="tx1"/>
          </a:solidFill>
        </p:spPr>
      </p:pic>
      <p:pic>
        <p:nvPicPr>
          <p:cNvPr id="2056" name="Picture 8">
            <a:extLst>
              <a:ext uri="{FF2B5EF4-FFF2-40B4-BE49-F238E27FC236}">
                <a16:creationId xmlns:a16="http://schemas.microsoft.com/office/drawing/2014/main" id="{9843AEA3-29A8-AD03-5474-10C2C8687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690" y="5727665"/>
            <a:ext cx="18192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outh African Journal of Geomatics">
            <a:extLst>
              <a:ext uri="{FF2B5EF4-FFF2-40B4-BE49-F238E27FC236}">
                <a16:creationId xmlns:a16="http://schemas.microsoft.com/office/drawing/2014/main" id="{231BD6BB-3EDA-3DC6-6A9E-B33A079E87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9377" b="9381"/>
          <a:stretch/>
        </p:blipFill>
        <p:spPr bwMode="auto">
          <a:xfrm>
            <a:off x="9464624" y="5727665"/>
            <a:ext cx="2460483"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8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GISSA Focus areas</a:t>
            </a:r>
          </a:p>
        </p:txBody>
      </p:sp>
      <p:sp>
        <p:nvSpPr>
          <p:cNvPr id="4" name="Title 3">
            <a:extLst>
              <a:ext uri="{FF2B5EF4-FFF2-40B4-BE49-F238E27FC236}">
                <a16:creationId xmlns:a16="http://schemas.microsoft.com/office/drawing/2014/main" id="{7A33088A-0E3E-D52C-CA8E-F7B4850782B4}"/>
              </a:ext>
            </a:extLst>
          </p:cNvPr>
          <p:cNvSpPr>
            <a:spLocks noGrp="1"/>
          </p:cNvSpPr>
          <p:nvPr>
            <p:ph type="title"/>
          </p:nvPr>
        </p:nvSpPr>
        <p:spPr>
          <a:xfrm>
            <a:off x="836676" y="1360210"/>
            <a:ext cx="10515600" cy="1148528"/>
          </a:xfrm>
        </p:spPr>
        <p:txBody>
          <a:bodyPr>
            <a:normAutofit/>
          </a:bodyPr>
          <a:lstStyle/>
          <a:p>
            <a:pPr marL="342900" indent="-342900">
              <a:buFont typeface="Arial" panose="020B0604020202020204" pitchFamily="34" charset="0"/>
              <a:buChar char="•"/>
            </a:pPr>
            <a:r>
              <a:rPr lang="en-ZA" sz="2000" dirty="0">
                <a:latin typeface="Serif"/>
              </a:rPr>
              <a:t>Industry engagement and opportunities</a:t>
            </a:r>
            <a:br>
              <a:rPr lang="en-ZA" sz="1600" dirty="0">
                <a:latin typeface="Serif"/>
              </a:rPr>
            </a:br>
            <a:br>
              <a:rPr lang="en-ZA" sz="1600" dirty="0">
                <a:latin typeface="Serif"/>
              </a:rPr>
            </a:br>
            <a:br>
              <a:rPr lang="en-ZA" sz="1600" dirty="0">
                <a:latin typeface="Serif"/>
              </a:rPr>
            </a:br>
            <a:endParaRPr lang="en-ZA" sz="1600" dirty="0">
              <a:latin typeface="Serif"/>
            </a:endParaRPr>
          </a:p>
        </p:txBody>
      </p:sp>
      <p:sp>
        <p:nvSpPr>
          <p:cNvPr id="5" name="TextBox 4">
            <a:extLst>
              <a:ext uri="{FF2B5EF4-FFF2-40B4-BE49-F238E27FC236}">
                <a16:creationId xmlns:a16="http://schemas.microsoft.com/office/drawing/2014/main" id="{321D10D0-4A53-04AB-9259-8AAFC881479C}"/>
              </a:ext>
            </a:extLst>
          </p:cNvPr>
          <p:cNvSpPr txBox="1"/>
          <p:nvPr/>
        </p:nvSpPr>
        <p:spPr>
          <a:xfrm>
            <a:off x="740202" y="2113973"/>
            <a:ext cx="8063829" cy="4524315"/>
          </a:xfrm>
          <a:prstGeom prst="rect">
            <a:avLst/>
          </a:prstGeom>
          <a:noFill/>
        </p:spPr>
        <p:txBody>
          <a:bodyPr wrap="square">
            <a:spAutoFit/>
          </a:bodyPr>
          <a:lstStyle/>
          <a:p>
            <a:r>
              <a:rPr lang="en-ZA" dirty="0">
                <a:latin typeface="Serif"/>
              </a:rPr>
              <a:t>At the Provincial level, GISSA committees host regular events where we invite the industry, students, and academics to participate and share their knowledge.</a:t>
            </a:r>
          </a:p>
          <a:p>
            <a:endParaRPr lang="en-ZA" dirty="0">
              <a:latin typeface="Serif"/>
            </a:endParaRPr>
          </a:p>
          <a:p>
            <a:r>
              <a:rPr lang="en-ZA" b="1" dirty="0">
                <a:latin typeface="Serif"/>
              </a:rPr>
              <a:t>Benefits to members:</a:t>
            </a:r>
          </a:p>
          <a:p>
            <a:pPr marL="742950" lvl="1" indent="-285750">
              <a:buFont typeface="Arial" panose="020B0604020202020204" pitchFamily="34" charset="0"/>
              <a:buChar char="•"/>
            </a:pPr>
            <a:r>
              <a:rPr lang="en-ZA" dirty="0">
                <a:latin typeface="Serif"/>
              </a:rPr>
              <a:t>Knowledge sharing between organizations.</a:t>
            </a:r>
          </a:p>
          <a:p>
            <a:pPr marL="742950" lvl="1" indent="-285750">
              <a:buFont typeface="Arial" panose="020B0604020202020204" pitchFamily="34" charset="0"/>
              <a:buChar char="•"/>
            </a:pPr>
            <a:r>
              <a:rPr lang="en-ZA" dirty="0">
                <a:latin typeface="Serif"/>
              </a:rPr>
              <a:t>Networking opportunities to expand your contacts and promote collaboration.</a:t>
            </a:r>
          </a:p>
          <a:p>
            <a:pPr marL="742950" lvl="1" indent="-285750">
              <a:buFont typeface="Arial" panose="020B0604020202020204" pitchFamily="34" charset="0"/>
              <a:buChar char="•"/>
            </a:pPr>
            <a:r>
              <a:rPr lang="en-ZA" dirty="0">
                <a:latin typeface="Serif"/>
              </a:rPr>
              <a:t>Learners gain the opportunity to meet potential future employers.</a:t>
            </a:r>
          </a:p>
          <a:p>
            <a:pPr marL="742950" lvl="1" indent="-285750">
              <a:buFont typeface="Arial" panose="020B0604020202020204" pitchFamily="34" charset="0"/>
              <a:buChar char="•"/>
            </a:pPr>
            <a:r>
              <a:rPr lang="en-ZA" dirty="0">
                <a:latin typeface="Serif"/>
              </a:rPr>
              <a:t>Students and Academics can share their research outside of the university.</a:t>
            </a:r>
          </a:p>
          <a:p>
            <a:pPr marL="742950" lvl="1" indent="-285750">
              <a:buFont typeface="Arial" panose="020B0604020202020204" pitchFamily="34" charset="0"/>
              <a:buChar char="•"/>
            </a:pPr>
            <a:r>
              <a:rPr lang="en-ZA" dirty="0">
                <a:latin typeface="Serif"/>
              </a:rPr>
              <a:t>GISSA advertises vacancies and bursaries received from various players in the Geo-information space.</a:t>
            </a:r>
          </a:p>
          <a:p>
            <a:pPr marL="742950" lvl="1" indent="-285750">
              <a:buFont typeface="Arial" panose="020B0604020202020204" pitchFamily="34" charset="0"/>
              <a:buChar char="•"/>
            </a:pPr>
            <a:r>
              <a:rPr lang="en-ZA" dirty="0">
                <a:latin typeface="Serif"/>
              </a:rPr>
              <a:t>Access to news and information on events.</a:t>
            </a:r>
          </a:p>
          <a:p>
            <a:pPr marL="742950" lvl="1" indent="-285750">
              <a:buFont typeface="Arial" panose="020B0604020202020204" pitchFamily="34" charset="0"/>
              <a:buChar char="•"/>
            </a:pPr>
            <a:endParaRPr lang="en-ZA" dirty="0">
              <a:latin typeface="Serif"/>
            </a:endParaRPr>
          </a:p>
          <a:p>
            <a:pPr marL="285750" indent="-285750">
              <a:buFont typeface="Arial" panose="020B0604020202020204" pitchFamily="34" charset="0"/>
              <a:buChar char="•"/>
            </a:pPr>
            <a:r>
              <a:rPr lang="en-ZA" dirty="0">
                <a:latin typeface="Serif"/>
              </a:rPr>
              <a:t>Membership: Register on our website: </a:t>
            </a:r>
            <a:r>
              <a:rPr lang="en-ZA" dirty="0">
                <a:latin typeface="Serif"/>
                <a:hlinkClick r:id="rId4"/>
              </a:rPr>
              <a:t>https://gissa.org.za/</a:t>
            </a:r>
            <a:br>
              <a:rPr lang="en-ZA" dirty="0">
                <a:latin typeface="Serif"/>
              </a:rPr>
            </a:br>
            <a:r>
              <a:rPr lang="en-ZA" dirty="0">
                <a:latin typeface="Serif"/>
              </a:rPr>
              <a:t>Membership fees: R550 for normal members; R100 for students and pensioners.</a:t>
            </a:r>
          </a:p>
          <a:p>
            <a:pPr marL="285750" indent="-285750">
              <a:buFont typeface="Arial" panose="020B0604020202020204" pitchFamily="34" charset="0"/>
              <a:buChar char="•"/>
            </a:pPr>
            <a:r>
              <a:rPr lang="en-ZA" dirty="0">
                <a:latin typeface="Serif"/>
              </a:rPr>
              <a:t>Follow us on</a:t>
            </a:r>
            <a:r>
              <a:rPr lang="en-ZA" dirty="0">
                <a:latin typeface="Serif"/>
                <a:hlinkClick r:id="rId5"/>
              </a:rPr>
              <a:t> LinkedIn</a:t>
            </a:r>
            <a:endParaRPr lang="en-ZA" dirty="0">
              <a:latin typeface="Serif"/>
            </a:endParaRPr>
          </a:p>
        </p:txBody>
      </p:sp>
      <p:pic>
        <p:nvPicPr>
          <p:cNvPr id="6" name="Picture 5">
            <a:extLst>
              <a:ext uri="{FF2B5EF4-FFF2-40B4-BE49-F238E27FC236}">
                <a16:creationId xmlns:a16="http://schemas.microsoft.com/office/drawing/2014/main" id="{F00EE869-ED05-5E62-98FF-E92A524CAE60}"/>
              </a:ext>
            </a:extLst>
          </p:cNvPr>
          <p:cNvPicPr>
            <a:picLocks noChangeAspect="1"/>
          </p:cNvPicPr>
          <p:nvPr/>
        </p:nvPicPr>
        <p:blipFill rotWithShape="1">
          <a:blip r:embed="rId6"/>
          <a:srcRect b="28047"/>
          <a:stretch/>
        </p:blipFill>
        <p:spPr>
          <a:xfrm>
            <a:off x="8913576" y="1030288"/>
            <a:ext cx="3067050" cy="2398712"/>
          </a:xfrm>
          <a:prstGeom prst="rect">
            <a:avLst/>
          </a:prstGeom>
        </p:spPr>
      </p:pic>
      <p:pic>
        <p:nvPicPr>
          <p:cNvPr id="8" name="Picture 7">
            <a:extLst>
              <a:ext uri="{FF2B5EF4-FFF2-40B4-BE49-F238E27FC236}">
                <a16:creationId xmlns:a16="http://schemas.microsoft.com/office/drawing/2014/main" id="{F3A50169-D8F8-1F46-5CD5-17D766CCA718}"/>
              </a:ext>
            </a:extLst>
          </p:cNvPr>
          <p:cNvPicPr>
            <a:picLocks noChangeAspect="1"/>
          </p:cNvPicPr>
          <p:nvPr/>
        </p:nvPicPr>
        <p:blipFill>
          <a:blip r:embed="rId7"/>
          <a:stretch>
            <a:fillRect/>
          </a:stretch>
        </p:blipFill>
        <p:spPr>
          <a:xfrm>
            <a:off x="8913576" y="3628198"/>
            <a:ext cx="3028950" cy="3109912"/>
          </a:xfrm>
          <a:prstGeom prst="rect">
            <a:avLst/>
          </a:prstGeom>
        </p:spPr>
      </p:pic>
    </p:spTree>
    <p:extLst>
      <p:ext uri="{BB962C8B-B14F-4D97-AF65-F5344CB8AC3E}">
        <p14:creationId xmlns:p14="http://schemas.microsoft.com/office/powerpoint/2010/main" val="9623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799"/>
          <a:stretch/>
        </p:blipFill>
        <p:spPr>
          <a:xfrm>
            <a:off x="5947900" y="582523"/>
            <a:ext cx="5531899" cy="6210510"/>
          </a:xfrm>
          <a:prstGeom prst="rect">
            <a:avLst/>
          </a:prstGeom>
        </p:spPr>
      </p:pic>
      <p:sp>
        <p:nvSpPr>
          <p:cNvPr id="7" name="TextBox 6"/>
          <p:cNvSpPr txBox="1"/>
          <p:nvPr/>
        </p:nvSpPr>
        <p:spPr>
          <a:xfrm>
            <a:off x="0" y="0"/>
            <a:ext cx="12192000" cy="584775"/>
          </a:xfrm>
          <a:prstGeom prst="rect">
            <a:avLst/>
          </a:prstGeom>
          <a:solidFill>
            <a:schemeClr val="bg1"/>
          </a:solidFill>
          <a:ln>
            <a:noFill/>
          </a:ln>
        </p:spPr>
        <p:txBody>
          <a:bodyPr wrap="square" rtlCol="0">
            <a:spAutoFit/>
          </a:bodyPr>
          <a:lstStyle/>
          <a:p>
            <a:pPr algn="ctr"/>
            <a:r>
              <a:rPr lang="en-US" sz="3200" dirty="0"/>
              <a:t>                      </a:t>
            </a:r>
            <a:r>
              <a:rPr lang="en-US" sz="3200" dirty="0">
                <a:solidFill>
                  <a:schemeClr val="accent1">
                    <a:lumMod val="50000"/>
                  </a:schemeClr>
                </a:solidFill>
              </a:rPr>
              <a:t>EDUCATION OUTREACH</a:t>
            </a:r>
            <a:endParaRPr lang="en-ZA" sz="3200" dirty="0">
              <a:solidFill>
                <a:schemeClr val="accent1">
                  <a:lumMod val="50000"/>
                </a:schemeClr>
              </a:solidFill>
            </a:endParaRP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19" y="9006"/>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78" y="582522"/>
            <a:ext cx="4839147" cy="349765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6274" b="5705"/>
          <a:stretch/>
        </p:blipFill>
        <p:spPr>
          <a:xfrm>
            <a:off x="833378" y="3553428"/>
            <a:ext cx="4839147" cy="3194613"/>
          </a:xfrm>
          <a:prstGeom prst="rect">
            <a:avLst/>
          </a:prstGeom>
        </p:spPr>
      </p:pic>
    </p:spTree>
    <p:extLst>
      <p:ext uri="{BB962C8B-B14F-4D97-AF65-F5344CB8AC3E}">
        <p14:creationId xmlns:p14="http://schemas.microsoft.com/office/powerpoint/2010/main" val="532482701"/>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3771" t="3189"/>
          <a:stretch/>
        </p:blipFill>
        <p:spPr>
          <a:xfrm>
            <a:off x="9520765" y="519307"/>
            <a:ext cx="2086121" cy="312279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85" y="519308"/>
            <a:ext cx="8470879" cy="6353160"/>
          </a:xfrm>
          <a:prstGeom prst="rect">
            <a:avLst/>
          </a:prstGeom>
        </p:spPr>
      </p:pic>
      <p:sp>
        <p:nvSpPr>
          <p:cNvPr id="7" name="TextBox 6"/>
          <p:cNvSpPr txBox="1"/>
          <p:nvPr/>
        </p:nvSpPr>
        <p:spPr>
          <a:xfrm>
            <a:off x="0" y="0"/>
            <a:ext cx="12192000" cy="584775"/>
          </a:xfrm>
          <a:prstGeom prst="rect">
            <a:avLst/>
          </a:prstGeom>
          <a:solidFill>
            <a:schemeClr val="bg1"/>
          </a:solidFill>
          <a:ln>
            <a:noFill/>
          </a:ln>
        </p:spPr>
        <p:txBody>
          <a:bodyPr wrap="square" rtlCol="0">
            <a:spAutoFit/>
          </a:bodyPr>
          <a:lstStyle/>
          <a:p>
            <a:pPr algn="ctr"/>
            <a:r>
              <a:rPr lang="en-US" sz="3200" dirty="0"/>
              <a:t>                        </a:t>
            </a:r>
            <a:r>
              <a:rPr lang="en-US" sz="3200" dirty="0">
                <a:solidFill>
                  <a:schemeClr val="accent1">
                    <a:lumMod val="50000"/>
                  </a:schemeClr>
                </a:solidFill>
              </a:rPr>
              <a:t>PAST SPEAKERS AND EVENTS</a:t>
            </a:r>
            <a:endParaRPr lang="en-ZA" sz="3200" dirty="0">
              <a:solidFill>
                <a:schemeClr val="accent1">
                  <a:lumMod val="50000"/>
                </a:schemeClr>
              </a:solidFill>
            </a:endParaRP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950" y="11259"/>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419" t="9620" r="22471" b="20338"/>
          <a:stretch/>
        </p:blipFill>
        <p:spPr>
          <a:xfrm>
            <a:off x="9520766" y="3721260"/>
            <a:ext cx="2086121" cy="3136740"/>
          </a:xfrm>
          <a:prstGeom prst="rect">
            <a:avLst/>
          </a:prstGeom>
        </p:spPr>
      </p:pic>
    </p:spTree>
    <p:extLst>
      <p:ext uri="{BB962C8B-B14F-4D97-AF65-F5344CB8AC3E}">
        <p14:creationId xmlns:p14="http://schemas.microsoft.com/office/powerpoint/2010/main" val="3069493787"/>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584775"/>
          </a:xfrm>
          <a:prstGeom prst="rect">
            <a:avLst/>
          </a:prstGeom>
          <a:solidFill>
            <a:schemeClr val="bg1"/>
          </a:solidFill>
          <a:ln>
            <a:noFill/>
          </a:ln>
        </p:spPr>
        <p:txBody>
          <a:bodyPr wrap="square" rtlCol="0">
            <a:spAutoFit/>
          </a:bodyPr>
          <a:lstStyle/>
          <a:p>
            <a:pPr algn="ctr"/>
            <a:r>
              <a:rPr lang="en-US" sz="3200" dirty="0"/>
              <a:t>                        </a:t>
            </a:r>
            <a:r>
              <a:rPr lang="en-US" sz="3200" dirty="0">
                <a:solidFill>
                  <a:schemeClr val="accent1">
                    <a:lumMod val="50000"/>
                  </a:schemeClr>
                </a:solidFill>
              </a:rPr>
              <a:t>PAST SPEAKERS AND EVENTS</a:t>
            </a:r>
            <a:endParaRPr lang="en-ZA" sz="3200" dirty="0">
              <a:solidFill>
                <a:schemeClr val="accent1">
                  <a:lumMod val="50000"/>
                </a:schemeClr>
              </a:solidFill>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950" y="11259"/>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769" r="3238"/>
          <a:stretch/>
        </p:blipFill>
        <p:spPr>
          <a:xfrm>
            <a:off x="277795" y="682904"/>
            <a:ext cx="4626012" cy="28158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9706" y="1250065"/>
            <a:ext cx="6427808" cy="4820856"/>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4605"/>
          <a:stretch/>
        </p:blipFill>
        <p:spPr>
          <a:xfrm>
            <a:off x="277795" y="3513526"/>
            <a:ext cx="4626012" cy="3309749"/>
          </a:xfrm>
          <a:prstGeom prst="rect">
            <a:avLst/>
          </a:prstGeom>
        </p:spPr>
      </p:pic>
    </p:spTree>
    <p:extLst>
      <p:ext uri="{BB962C8B-B14F-4D97-AF65-F5344CB8AC3E}">
        <p14:creationId xmlns:p14="http://schemas.microsoft.com/office/powerpoint/2010/main" val="345997600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252" b="4010"/>
          <a:stretch/>
        </p:blipFill>
        <p:spPr>
          <a:xfrm>
            <a:off x="84179" y="292387"/>
            <a:ext cx="4564766" cy="6582975"/>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941" t="17721" r="6793"/>
          <a:stretch/>
        </p:blipFill>
        <p:spPr>
          <a:xfrm>
            <a:off x="3748378" y="446372"/>
            <a:ext cx="8443622" cy="6411628"/>
          </a:xfrm>
          <a:prstGeom prst="rect">
            <a:avLst/>
          </a:prstGeom>
        </p:spPr>
      </p:pic>
      <p:sp>
        <p:nvSpPr>
          <p:cNvPr id="7" name="TextBox 6"/>
          <p:cNvSpPr txBox="1"/>
          <p:nvPr/>
        </p:nvSpPr>
        <p:spPr>
          <a:xfrm>
            <a:off x="0" y="0"/>
            <a:ext cx="12192000" cy="584775"/>
          </a:xfrm>
          <a:prstGeom prst="rect">
            <a:avLst/>
          </a:prstGeom>
          <a:solidFill>
            <a:schemeClr val="bg1"/>
          </a:solidFill>
          <a:ln>
            <a:noFill/>
          </a:ln>
        </p:spPr>
        <p:txBody>
          <a:bodyPr wrap="square" rtlCol="0">
            <a:spAutoFit/>
          </a:bodyPr>
          <a:lstStyle/>
          <a:p>
            <a:pPr algn="ctr"/>
            <a:r>
              <a:rPr lang="en-US" sz="3200" dirty="0"/>
              <a:t>                        </a:t>
            </a:r>
            <a:r>
              <a:rPr lang="en-US" sz="3200" dirty="0">
                <a:solidFill>
                  <a:schemeClr val="accent1">
                    <a:lumMod val="50000"/>
                  </a:schemeClr>
                </a:solidFill>
              </a:rPr>
              <a:t>PAST SPEAKERS AND EVENTS</a:t>
            </a:r>
            <a:endParaRPr lang="en-ZA" sz="3200" dirty="0">
              <a:solidFill>
                <a:schemeClr val="accent1">
                  <a:lumMod val="50000"/>
                </a:schemeClr>
              </a:solidFill>
            </a:endParaRP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950" y="11259"/>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51142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584775"/>
          </a:xfrm>
          <a:prstGeom prst="rect">
            <a:avLst/>
          </a:prstGeom>
          <a:solidFill>
            <a:schemeClr val="bg1"/>
          </a:solidFill>
          <a:ln>
            <a:noFill/>
          </a:ln>
        </p:spPr>
        <p:txBody>
          <a:bodyPr wrap="square" rtlCol="0">
            <a:spAutoFit/>
          </a:bodyPr>
          <a:lstStyle/>
          <a:p>
            <a:pPr algn="ctr"/>
            <a:r>
              <a:rPr lang="en-US" sz="3200" dirty="0"/>
              <a:t>                        </a:t>
            </a:r>
            <a:r>
              <a:rPr lang="en-US" sz="3200" dirty="0">
                <a:solidFill>
                  <a:schemeClr val="accent1">
                    <a:lumMod val="50000"/>
                  </a:schemeClr>
                </a:solidFill>
              </a:rPr>
              <a:t>PAST SPEAKERS AND EVENTS</a:t>
            </a:r>
            <a:endParaRPr lang="en-ZA" sz="3200" dirty="0">
              <a:solidFill>
                <a:schemeClr val="accent1">
                  <a:lumMod val="50000"/>
                </a:schemeClr>
              </a:solidFill>
            </a:endParaRPr>
          </a:p>
        </p:txBody>
      </p:sp>
      <p:pic>
        <p:nvPicPr>
          <p:cNvPr id="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950" y="11259"/>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671" r="10290" b="20169"/>
          <a:stretch/>
        </p:blipFill>
        <p:spPr>
          <a:xfrm>
            <a:off x="317453" y="718394"/>
            <a:ext cx="3889095" cy="5902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402" y="3204138"/>
            <a:ext cx="7519203" cy="36538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397" y="584775"/>
            <a:ext cx="7611208" cy="3698571"/>
          </a:xfrm>
          <a:prstGeom prst="rect">
            <a:avLst/>
          </a:prstGeom>
        </p:spPr>
      </p:pic>
    </p:spTree>
    <p:extLst>
      <p:ext uri="{BB962C8B-B14F-4D97-AF65-F5344CB8AC3E}">
        <p14:creationId xmlns:p14="http://schemas.microsoft.com/office/powerpoint/2010/main" val="3607309376"/>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EDA5F4-B73A-7F67-D07B-7B93A33EB64B}"/>
              </a:ext>
            </a:extLst>
          </p:cNvPr>
          <p:cNvSpPr>
            <a:spLocks noGrp="1"/>
          </p:cNvSpPr>
          <p:nvPr>
            <p:ph type="title"/>
          </p:nvPr>
        </p:nvSpPr>
        <p:spPr>
          <a:xfrm>
            <a:off x="1008867" y="1487061"/>
            <a:ext cx="9603206" cy="2472544"/>
          </a:xfrm>
        </p:spPr>
        <p:txBody>
          <a:bodyPr vert="horz" lIns="91440" tIns="45720" rIns="91440" bIns="45720" rtlCol="0" anchor="t">
            <a:normAutofit/>
          </a:bodyPr>
          <a:lstStyle/>
          <a:p>
            <a:pPr marL="457200" lvl="1" algn="l">
              <a:lnSpc>
                <a:spcPct val="115000"/>
              </a:lnSpc>
            </a:pPr>
            <a:r>
              <a:rPr lang="en-ZA" sz="1600" dirty="0">
                <a:effectLst/>
                <a:latin typeface="Calibri" panose="020F0502020204030204" pitchFamily="34" charset="0"/>
                <a:ea typeface="Calibri" panose="020F0502020204030204" pitchFamily="34" charset="0"/>
                <a:cs typeface="Times New Roman" panose="02020603050405020304" pitchFamily="18" charset="0"/>
              </a:rPr>
              <a:t>The Geo-Information Society of South Africa (GISSA) is a voluntary association that works in a synergistic relationship with the South African Geomatics Council (SAGC) to promote the Geomatics profession in our country.</a:t>
            </a:r>
            <a:br>
              <a:rPr lang="en-ZA" sz="1600" dirty="0">
                <a:effectLst/>
                <a:latin typeface="Calibri" panose="020F0502020204030204" pitchFamily="34" charset="0"/>
                <a:ea typeface="Calibri" panose="020F0502020204030204" pitchFamily="34" charset="0"/>
                <a:cs typeface="Times New Roman" panose="02020603050405020304" pitchFamily="18" charset="0"/>
              </a:rPr>
            </a:br>
            <a:br>
              <a:rPr lang="en-ZA" sz="1600" dirty="0">
                <a:effectLst/>
                <a:latin typeface="Calibri" panose="020F0502020204030204" pitchFamily="34" charset="0"/>
                <a:ea typeface="Calibri" panose="020F0502020204030204" pitchFamily="34" charset="0"/>
                <a:cs typeface="Times New Roman" panose="02020603050405020304" pitchFamily="18" charset="0"/>
              </a:rPr>
            </a:br>
            <a:r>
              <a:rPr lang="en-ZA" sz="1600" dirty="0">
                <a:effectLst/>
                <a:latin typeface="Calibri" panose="020F0502020204030204" pitchFamily="34" charset="0"/>
                <a:ea typeface="Calibri" panose="020F0502020204030204" pitchFamily="34" charset="0"/>
                <a:cs typeface="Times New Roman" panose="02020603050405020304" pitchFamily="18" charset="0"/>
              </a:rPr>
              <a:t>The SAGC is the overarching body that governs multiple facets of practicing professionals as enshrined in </a:t>
            </a:r>
            <a:r>
              <a:rPr lang="en-ZA" sz="1600" dirty="0">
                <a:effectLst/>
                <a:latin typeface="Calibri" panose="020F0502020204030204" pitchFamily="34" charset="0"/>
                <a:ea typeface="Calibri" panose="020F0502020204030204" pitchFamily="34" charset="0"/>
                <a:cs typeface="Times New Roman" panose="02020603050405020304" pitchFamily="18" charset="0"/>
                <a:hlinkClick r:id="rId3"/>
              </a:rPr>
              <a:t>Legislation.</a:t>
            </a:r>
            <a:br>
              <a:rPr lang="en-ZA" sz="1600" dirty="0">
                <a:effectLst/>
                <a:latin typeface="Calibri" panose="020F0502020204030204" pitchFamily="34" charset="0"/>
                <a:ea typeface="Calibri" panose="020F0502020204030204" pitchFamily="34" charset="0"/>
                <a:cs typeface="Times New Roman" panose="02020603050405020304" pitchFamily="18" charset="0"/>
              </a:rPr>
            </a:br>
            <a:br>
              <a:rPr lang="en-ZA" sz="1600" dirty="0">
                <a:effectLst/>
                <a:latin typeface="Calibri" panose="020F0502020204030204" pitchFamily="34" charset="0"/>
                <a:ea typeface="Calibri" panose="020F0502020204030204" pitchFamily="34" charset="0"/>
                <a:cs typeface="Times New Roman" panose="02020603050405020304" pitchFamily="18" charset="0"/>
              </a:rPr>
            </a:b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What is GISSA?</a:t>
            </a:r>
          </a:p>
        </p:txBody>
      </p:sp>
      <p:sp>
        <p:nvSpPr>
          <p:cNvPr id="24" name="Title 1">
            <a:extLst>
              <a:ext uri="{FF2B5EF4-FFF2-40B4-BE49-F238E27FC236}">
                <a16:creationId xmlns:a16="http://schemas.microsoft.com/office/drawing/2014/main" id="{6C5F5BFE-9695-A151-D53F-BB0960C5EFF6}"/>
              </a:ext>
            </a:extLst>
          </p:cNvPr>
          <p:cNvSpPr txBox="1">
            <a:spLocks/>
          </p:cNvSpPr>
          <p:nvPr/>
        </p:nvSpPr>
        <p:spPr>
          <a:xfrm>
            <a:off x="564251" y="3675393"/>
            <a:ext cx="9603206" cy="280929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lvl="1" algn="l">
              <a:lnSpc>
                <a:spcPct val="115000"/>
              </a:lnSpc>
            </a:pPr>
            <a:r>
              <a:rPr lang="en-ZA" sz="1200" b="1" kern="0" dirty="0">
                <a:solidFill>
                  <a:srgbClr val="000000"/>
                </a:solidFill>
                <a:latin typeface="Tahoma" panose="020B0604030504040204" pitchFamily="34" charset="0"/>
                <a:ea typeface="Calibri" panose="020F0502020204030204" pitchFamily="34" charset="0"/>
                <a:cs typeface="Times New Roman" panose="02020603050405020304" pitchFamily="18" charset="0"/>
              </a:rPr>
              <a:t>Geomatics Professional Act No. 19 of 2013</a:t>
            </a:r>
            <a:br>
              <a:rPr lang="en-ZA" sz="11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br>
            <a:r>
              <a:rPr lang="en-ZA" sz="1200" kern="0" dirty="0">
                <a:solidFill>
                  <a:srgbClr val="000000"/>
                </a:solidFill>
                <a:latin typeface="Tahoma" panose="020B0604030504040204" pitchFamily="34" charset="0"/>
                <a:ea typeface="Calibri" panose="020F0502020204030204" pitchFamily="34" charset="0"/>
                <a:cs typeface="Times New Roman" panose="02020603050405020304" pitchFamily="18" charset="0"/>
              </a:rPr>
              <a:t>To provide for the </a:t>
            </a:r>
            <a:r>
              <a:rPr lang="en-ZA" sz="1200" b="1" kern="0" dirty="0">
                <a:solidFill>
                  <a:srgbClr val="00B0F0"/>
                </a:solidFill>
                <a:latin typeface="Tahoma" panose="020B0604030504040204" pitchFamily="34" charset="0"/>
                <a:ea typeface="Calibri" panose="020F0502020204030204" pitchFamily="34" charset="0"/>
                <a:cs typeface="Times New Roman" panose="02020603050405020304" pitchFamily="18" charset="0"/>
              </a:rPr>
              <a:t>transformation of the geomatics profession</a:t>
            </a:r>
            <a:r>
              <a:rPr lang="en-ZA" sz="1200" kern="0" dirty="0">
                <a:solidFill>
                  <a:srgbClr val="000000"/>
                </a:solidFill>
                <a:latin typeface="Tahoma" panose="020B0604030504040204" pitchFamily="34" charset="0"/>
                <a:ea typeface="Calibri" panose="020F0502020204030204" pitchFamily="34" charset="0"/>
                <a:cs typeface="Times New Roman" panose="02020603050405020304" pitchFamily="18" charset="0"/>
              </a:rPr>
              <a:t>; to provide for the establishment of the South African Geomatics Council (SAGC) as a juristic person; to provide for the </a:t>
            </a:r>
            <a:r>
              <a:rPr lang="en-ZA" sz="1200" b="1" kern="0" dirty="0">
                <a:solidFill>
                  <a:srgbClr val="00B0F0"/>
                </a:solidFill>
                <a:latin typeface="Tahoma" panose="020B0604030504040204" pitchFamily="34" charset="0"/>
                <a:ea typeface="Calibri" panose="020F0502020204030204" pitchFamily="34" charset="0"/>
                <a:cs typeface="Times New Roman" panose="02020603050405020304" pitchFamily="18" charset="0"/>
              </a:rPr>
              <a:t>facilitation of accessibility </a:t>
            </a:r>
            <a:r>
              <a:rPr lang="en-ZA" sz="1200" kern="0" dirty="0">
                <a:solidFill>
                  <a:srgbClr val="000000"/>
                </a:solidFill>
                <a:latin typeface="Tahoma" panose="020B0604030504040204" pitchFamily="34" charset="0"/>
                <a:ea typeface="Calibri" panose="020F0502020204030204" pitchFamily="34" charset="0"/>
                <a:cs typeface="Times New Roman" panose="02020603050405020304" pitchFamily="18" charset="0"/>
              </a:rPr>
              <a:t>to the geomatics profession; to provide for different categories of registered persons and branches in the geomatics profession; to provide for the </a:t>
            </a:r>
            <a:r>
              <a:rPr lang="en-ZA" sz="1200" b="1" kern="0" dirty="0">
                <a:solidFill>
                  <a:srgbClr val="00B0F0"/>
                </a:solidFill>
                <a:latin typeface="Tahoma" panose="020B0604030504040204" pitchFamily="34" charset="0"/>
                <a:ea typeface="Calibri" panose="020F0502020204030204" pitchFamily="34" charset="0"/>
                <a:cs typeface="Times New Roman" panose="02020603050405020304" pitchFamily="18" charset="0"/>
              </a:rPr>
              <a:t>identification of areas of work</a:t>
            </a:r>
            <a:r>
              <a:rPr lang="en-ZA" sz="1200" kern="0" dirty="0">
                <a:solidFill>
                  <a:srgbClr val="000000"/>
                </a:solidFill>
                <a:latin typeface="Tahoma" panose="020B0604030504040204" pitchFamily="34" charset="0"/>
                <a:ea typeface="Calibri" panose="020F0502020204030204" pitchFamily="34" charset="0"/>
                <a:cs typeface="Times New Roman" panose="02020603050405020304" pitchFamily="18" charset="0"/>
              </a:rPr>
              <a:t> to be performed by the different categories of registered persons; to provide for the </a:t>
            </a:r>
            <a:r>
              <a:rPr lang="en-ZA" sz="1200" b="1" u="sng" kern="0" dirty="0">
                <a:solidFill>
                  <a:srgbClr val="00B0F0"/>
                </a:solidFill>
                <a:latin typeface="Tahoma" panose="020B0604030504040204" pitchFamily="34" charset="0"/>
                <a:ea typeface="Calibri" panose="020F0502020204030204" pitchFamily="34" charset="0"/>
                <a:cs typeface="Times New Roman" panose="02020603050405020304" pitchFamily="18" charset="0"/>
              </a:rPr>
              <a:t>recognition of certain voluntary associations </a:t>
            </a:r>
            <a:r>
              <a:rPr lang="en-ZA" sz="1200" kern="0" dirty="0">
                <a:solidFill>
                  <a:srgbClr val="000000"/>
                </a:solidFill>
                <a:latin typeface="Tahoma" panose="020B0604030504040204" pitchFamily="34" charset="0"/>
                <a:ea typeface="Calibri" panose="020F0502020204030204" pitchFamily="34" charset="0"/>
                <a:cs typeface="Times New Roman" panose="02020603050405020304" pitchFamily="18" charset="0"/>
              </a:rPr>
              <a:t>by the Council; to provide for measures designed to protect the public  from unethical geomatics practices; to provide for the establishment of disciplinary mechanisms; to provide for the establishment of an Appeal Board; and to provide for matters connected therewith.</a:t>
            </a:r>
            <a:endParaRPr lang="en-ZA" sz="1100" kern="0" dirty="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1288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What is GISSA?</a:t>
            </a:r>
          </a:p>
        </p:txBody>
      </p:sp>
      <p:pic>
        <p:nvPicPr>
          <p:cNvPr id="6" name="Picture 5">
            <a:extLst>
              <a:ext uri="{FF2B5EF4-FFF2-40B4-BE49-F238E27FC236}">
                <a16:creationId xmlns:a16="http://schemas.microsoft.com/office/drawing/2014/main" id="{6D883137-71FE-61FB-771D-2EDD9850D0CD}"/>
              </a:ext>
            </a:extLst>
          </p:cNvPr>
          <p:cNvPicPr>
            <a:picLocks noChangeAspect="1"/>
          </p:cNvPicPr>
          <p:nvPr/>
        </p:nvPicPr>
        <p:blipFill rotWithShape="1">
          <a:blip r:embed="rId4"/>
          <a:srcRect b="49764"/>
          <a:stretch/>
        </p:blipFill>
        <p:spPr>
          <a:xfrm>
            <a:off x="1656884" y="1622184"/>
            <a:ext cx="8763000" cy="1478549"/>
          </a:xfrm>
          <a:prstGeom prst="rect">
            <a:avLst/>
          </a:prstGeom>
        </p:spPr>
      </p:pic>
      <p:pic>
        <p:nvPicPr>
          <p:cNvPr id="7" name="Picture 6">
            <a:extLst>
              <a:ext uri="{FF2B5EF4-FFF2-40B4-BE49-F238E27FC236}">
                <a16:creationId xmlns:a16="http://schemas.microsoft.com/office/drawing/2014/main" id="{918578C4-0D5F-FE88-72FA-0498717D43C4}"/>
              </a:ext>
            </a:extLst>
          </p:cNvPr>
          <p:cNvPicPr>
            <a:picLocks noChangeAspect="1"/>
          </p:cNvPicPr>
          <p:nvPr/>
        </p:nvPicPr>
        <p:blipFill>
          <a:blip r:embed="rId5"/>
          <a:stretch>
            <a:fillRect/>
          </a:stretch>
        </p:blipFill>
        <p:spPr>
          <a:xfrm>
            <a:off x="8514955" y="5776729"/>
            <a:ext cx="3538499" cy="1031130"/>
          </a:xfrm>
          <a:prstGeom prst="rect">
            <a:avLst/>
          </a:prstGeom>
        </p:spPr>
      </p:pic>
      <p:pic>
        <p:nvPicPr>
          <p:cNvPr id="8" name="Picture 7">
            <a:extLst>
              <a:ext uri="{FF2B5EF4-FFF2-40B4-BE49-F238E27FC236}">
                <a16:creationId xmlns:a16="http://schemas.microsoft.com/office/drawing/2014/main" id="{2D149C5F-570A-27B0-460A-92E0F3BC8A02}"/>
              </a:ext>
            </a:extLst>
          </p:cNvPr>
          <p:cNvPicPr>
            <a:picLocks noChangeAspect="1"/>
          </p:cNvPicPr>
          <p:nvPr/>
        </p:nvPicPr>
        <p:blipFill rotWithShape="1">
          <a:blip r:embed="rId4"/>
          <a:srcRect t="49764"/>
          <a:stretch/>
        </p:blipFill>
        <p:spPr>
          <a:xfrm>
            <a:off x="1656884" y="3568464"/>
            <a:ext cx="8763000" cy="1478548"/>
          </a:xfrm>
          <a:prstGeom prst="rect">
            <a:avLst/>
          </a:prstGeom>
        </p:spPr>
      </p:pic>
      <p:cxnSp>
        <p:nvCxnSpPr>
          <p:cNvPr id="10" name="Connector: Curved 9">
            <a:extLst>
              <a:ext uri="{FF2B5EF4-FFF2-40B4-BE49-F238E27FC236}">
                <a16:creationId xmlns:a16="http://schemas.microsoft.com/office/drawing/2014/main" id="{C941A12B-0B4C-15D0-6C75-B365A6203DCD}"/>
              </a:ext>
            </a:extLst>
          </p:cNvPr>
          <p:cNvCxnSpPr>
            <a:cxnSpLocks/>
            <a:endCxn id="6" idx="3"/>
          </p:cNvCxnSpPr>
          <p:nvPr/>
        </p:nvCxnSpPr>
        <p:spPr>
          <a:xfrm rot="16200000" flipV="1">
            <a:off x="9404878" y="3376465"/>
            <a:ext cx="3415270" cy="138525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CDAC5B8-7488-CAE3-B09C-DF9C7697B68A}"/>
              </a:ext>
            </a:extLst>
          </p:cNvPr>
          <p:cNvCxnSpPr>
            <a:endCxn id="8" idx="3"/>
          </p:cNvCxnSpPr>
          <p:nvPr/>
        </p:nvCxnSpPr>
        <p:spPr>
          <a:xfrm rot="16200000" flipV="1">
            <a:off x="10137693" y="4589930"/>
            <a:ext cx="1468991" cy="90460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53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GISSA Focus areas</a:t>
            </a:r>
          </a:p>
        </p:txBody>
      </p:sp>
      <p:sp>
        <p:nvSpPr>
          <p:cNvPr id="4" name="Title 3">
            <a:extLst>
              <a:ext uri="{FF2B5EF4-FFF2-40B4-BE49-F238E27FC236}">
                <a16:creationId xmlns:a16="http://schemas.microsoft.com/office/drawing/2014/main" id="{7A33088A-0E3E-D52C-CA8E-F7B4850782B4}"/>
              </a:ext>
            </a:extLst>
          </p:cNvPr>
          <p:cNvSpPr>
            <a:spLocks noGrp="1"/>
          </p:cNvSpPr>
          <p:nvPr>
            <p:ph type="title"/>
          </p:nvPr>
        </p:nvSpPr>
        <p:spPr>
          <a:xfrm>
            <a:off x="836676" y="1360210"/>
            <a:ext cx="10515600" cy="1148528"/>
          </a:xfrm>
        </p:spPr>
        <p:txBody>
          <a:bodyPr>
            <a:normAutofit/>
          </a:bodyPr>
          <a:lstStyle/>
          <a:p>
            <a:pPr marL="342900" indent="-342900">
              <a:buFont typeface="Arial" panose="020B0604020202020204" pitchFamily="34" charset="0"/>
              <a:buChar char="•"/>
            </a:pPr>
            <a:r>
              <a:rPr lang="en-ZA" sz="2000" dirty="0">
                <a:latin typeface="Serif"/>
              </a:rPr>
              <a:t>Skills development and training</a:t>
            </a:r>
            <a:br>
              <a:rPr lang="en-ZA" sz="1600" dirty="0">
                <a:latin typeface="Serif"/>
              </a:rPr>
            </a:br>
            <a:br>
              <a:rPr lang="en-ZA" sz="1600" dirty="0">
                <a:latin typeface="Serif"/>
              </a:rPr>
            </a:br>
            <a:endParaRPr lang="en-ZA" sz="1600" dirty="0">
              <a:latin typeface="Serif"/>
            </a:endParaRPr>
          </a:p>
        </p:txBody>
      </p:sp>
      <p:sp>
        <p:nvSpPr>
          <p:cNvPr id="9" name="Title 3">
            <a:extLst>
              <a:ext uri="{FF2B5EF4-FFF2-40B4-BE49-F238E27FC236}">
                <a16:creationId xmlns:a16="http://schemas.microsoft.com/office/drawing/2014/main" id="{1BBF6483-AC22-3745-D711-8635EAC2F707}"/>
              </a:ext>
            </a:extLst>
          </p:cNvPr>
          <p:cNvSpPr txBox="1">
            <a:spLocks/>
          </p:cNvSpPr>
          <p:nvPr/>
        </p:nvSpPr>
        <p:spPr>
          <a:xfrm>
            <a:off x="877707" y="2817835"/>
            <a:ext cx="10515600" cy="11485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ZA" sz="2000" dirty="0">
                <a:latin typeface="Serif"/>
              </a:rPr>
              <a:t>Institutions and higher learning</a:t>
            </a:r>
            <a:br>
              <a:rPr lang="en-ZA" sz="1600" dirty="0">
                <a:latin typeface="Serif"/>
              </a:rPr>
            </a:br>
            <a:br>
              <a:rPr lang="en-ZA" sz="1600" dirty="0">
                <a:latin typeface="Serif"/>
              </a:rPr>
            </a:br>
            <a:endParaRPr lang="en-ZA" sz="1600" dirty="0">
              <a:latin typeface="Serif"/>
            </a:endParaRPr>
          </a:p>
        </p:txBody>
      </p:sp>
      <p:sp>
        <p:nvSpPr>
          <p:cNvPr id="11" name="Title 3">
            <a:extLst>
              <a:ext uri="{FF2B5EF4-FFF2-40B4-BE49-F238E27FC236}">
                <a16:creationId xmlns:a16="http://schemas.microsoft.com/office/drawing/2014/main" id="{1A1210EC-2F31-7F9D-2128-AA8E23B515CB}"/>
              </a:ext>
            </a:extLst>
          </p:cNvPr>
          <p:cNvSpPr txBox="1">
            <a:spLocks/>
          </p:cNvSpPr>
          <p:nvPr/>
        </p:nvSpPr>
        <p:spPr>
          <a:xfrm>
            <a:off x="879231" y="4275460"/>
            <a:ext cx="10515600" cy="11485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ZA" sz="2000" dirty="0">
                <a:latin typeface="Serif"/>
              </a:rPr>
              <a:t>Research and Development</a:t>
            </a:r>
            <a:br>
              <a:rPr lang="en-ZA" sz="1600" dirty="0">
                <a:latin typeface="Serif"/>
              </a:rPr>
            </a:br>
            <a:br>
              <a:rPr lang="en-ZA" sz="1600" dirty="0">
                <a:latin typeface="Serif"/>
              </a:rPr>
            </a:br>
            <a:endParaRPr lang="en-ZA" sz="1600" dirty="0">
              <a:latin typeface="Serif"/>
            </a:endParaRPr>
          </a:p>
        </p:txBody>
      </p:sp>
      <p:sp>
        <p:nvSpPr>
          <p:cNvPr id="12" name="Title 3">
            <a:extLst>
              <a:ext uri="{FF2B5EF4-FFF2-40B4-BE49-F238E27FC236}">
                <a16:creationId xmlns:a16="http://schemas.microsoft.com/office/drawing/2014/main" id="{342D683E-3A85-08C8-B8E1-FEDD5077E25A}"/>
              </a:ext>
            </a:extLst>
          </p:cNvPr>
          <p:cNvSpPr txBox="1">
            <a:spLocks/>
          </p:cNvSpPr>
          <p:nvPr/>
        </p:nvSpPr>
        <p:spPr>
          <a:xfrm>
            <a:off x="879231" y="5733084"/>
            <a:ext cx="10515600" cy="11485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ZA" sz="2000" dirty="0">
                <a:latin typeface="Serif"/>
              </a:rPr>
              <a:t>Industry engagement and </a:t>
            </a:r>
            <a:br>
              <a:rPr lang="en-ZA" sz="2000" dirty="0">
                <a:latin typeface="Serif"/>
              </a:rPr>
            </a:br>
            <a:r>
              <a:rPr lang="en-ZA" sz="2000" dirty="0">
                <a:latin typeface="Serif"/>
              </a:rPr>
              <a:t>opportunities</a:t>
            </a:r>
            <a:br>
              <a:rPr lang="en-ZA" sz="1600" dirty="0">
                <a:latin typeface="Serif"/>
              </a:rPr>
            </a:br>
            <a:br>
              <a:rPr lang="en-ZA" sz="1600" dirty="0">
                <a:latin typeface="Serif"/>
              </a:rPr>
            </a:br>
            <a:endParaRPr lang="en-ZA" sz="1600" dirty="0">
              <a:latin typeface="Serif"/>
            </a:endParaRPr>
          </a:p>
        </p:txBody>
      </p:sp>
      <p:pic>
        <p:nvPicPr>
          <p:cNvPr id="3076" name="Picture 4" descr="UP | University of Pretoria">
            <a:extLst>
              <a:ext uri="{FF2B5EF4-FFF2-40B4-BE49-F238E27FC236}">
                <a16:creationId xmlns:a16="http://schemas.microsoft.com/office/drawing/2014/main" id="{568AA548-5E51-1EF7-5FB6-F4EB0F7AD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257" y="2445992"/>
            <a:ext cx="1168498" cy="11684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pload.wikimedia.org/wikipedia/commons/thumb/c/c3/...">
            <a:extLst>
              <a:ext uri="{FF2B5EF4-FFF2-40B4-BE49-F238E27FC236}">
                <a16:creationId xmlns:a16="http://schemas.microsoft.com/office/drawing/2014/main" id="{1F03A9D5-19B5-AB5C-6C2D-CAD1BADF0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257" y="1206870"/>
            <a:ext cx="1044993" cy="104499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Global Showcase for NASA GIS Resources: The Esri User Conference |  Earthdata">
            <a:extLst>
              <a:ext uri="{FF2B5EF4-FFF2-40B4-BE49-F238E27FC236}">
                <a16:creationId xmlns:a16="http://schemas.microsoft.com/office/drawing/2014/main" id="{C07310BA-4D00-BC42-13D8-22099EE21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643" y="1095992"/>
            <a:ext cx="3138912" cy="12788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outh African Geomatics Council">
            <a:extLst>
              <a:ext uri="{FF2B5EF4-FFF2-40B4-BE49-F238E27FC236}">
                <a16:creationId xmlns:a16="http://schemas.microsoft.com/office/drawing/2014/main" id="{6ECB1D1A-9B51-5921-FBFB-E56501DFE8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3521" y="2485686"/>
            <a:ext cx="4672115" cy="12556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ome">
            <a:extLst>
              <a:ext uri="{FF2B5EF4-FFF2-40B4-BE49-F238E27FC236}">
                <a16:creationId xmlns:a16="http://schemas.microsoft.com/office/drawing/2014/main" id="{CEAB54D8-9183-E6B7-82B4-F58AD5A014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8257" y="4283469"/>
            <a:ext cx="2000250" cy="7524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64D49102-29C3-EC63-8266-01488C274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8165" y="4283469"/>
            <a:ext cx="1963615" cy="7281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3114139-A9A2-6942-0E07-C5F3A3F226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9530" y="5497790"/>
            <a:ext cx="2152318" cy="100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990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GISSA Focus areas</a:t>
            </a:r>
          </a:p>
        </p:txBody>
      </p:sp>
      <p:sp>
        <p:nvSpPr>
          <p:cNvPr id="4" name="Title 3">
            <a:extLst>
              <a:ext uri="{FF2B5EF4-FFF2-40B4-BE49-F238E27FC236}">
                <a16:creationId xmlns:a16="http://schemas.microsoft.com/office/drawing/2014/main" id="{7A33088A-0E3E-D52C-CA8E-F7B4850782B4}"/>
              </a:ext>
            </a:extLst>
          </p:cNvPr>
          <p:cNvSpPr>
            <a:spLocks noGrp="1"/>
          </p:cNvSpPr>
          <p:nvPr>
            <p:ph type="title"/>
          </p:nvPr>
        </p:nvSpPr>
        <p:spPr>
          <a:xfrm>
            <a:off x="836676" y="1360210"/>
            <a:ext cx="10515600" cy="1148528"/>
          </a:xfrm>
        </p:spPr>
        <p:txBody>
          <a:bodyPr>
            <a:normAutofit/>
          </a:bodyPr>
          <a:lstStyle/>
          <a:p>
            <a:pPr marL="342900" indent="-342900">
              <a:buFont typeface="Arial" panose="020B0604020202020204" pitchFamily="34" charset="0"/>
              <a:buChar char="•"/>
            </a:pPr>
            <a:r>
              <a:rPr lang="en-ZA" sz="2000" dirty="0">
                <a:latin typeface="Serif"/>
              </a:rPr>
              <a:t>Skills development and training</a:t>
            </a:r>
            <a:br>
              <a:rPr lang="en-ZA" sz="1600" dirty="0">
                <a:latin typeface="Serif"/>
              </a:rPr>
            </a:br>
            <a:br>
              <a:rPr lang="en-ZA" sz="1600" dirty="0">
                <a:latin typeface="Serif"/>
              </a:rPr>
            </a:br>
            <a:endParaRPr lang="en-ZA" sz="1600" dirty="0">
              <a:latin typeface="Serif"/>
            </a:endParaRPr>
          </a:p>
        </p:txBody>
      </p:sp>
      <p:sp>
        <p:nvSpPr>
          <p:cNvPr id="3" name="TextBox 2">
            <a:extLst>
              <a:ext uri="{FF2B5EF4-FFF2-40B4-BE49-F238E27FC236}">
                <a16:creationId xmlns:a16="http://schemas.microsoft.com/office/drawing/2014/main" id="{4A3A071E-040E-D394-3062-9C3C9033B8EB}"/>
              </a:ext>
            </a:extLst>
          </p:cNvPr>
          <p:cNvSpPr txBox="1"/>
          <p:nvPr/>
        </p:nvSpPr>
        <p:spPr>
          <a:xfrm>
            <a:off x="740202" y="2113973"/>
            <a:ext cx="9448800" cy="3693319"/>
          </a:xfrm>
          <a:prstGeom prst="rect">
            <a:avLst/>
          </a:prstGeom>
          <a:noFill/>
        </p:spPr>
        <p:txBody>
          <a:bodyPr wrap="square">
            <a:spAutoFit/>
          </a:bodyPr>
          <a:lstStyle/>
          <a:p>
            <a:r>
              <a:rPr lang="en-ZA" sz="1800" b="1" dirty="0">
                <a:latin typeface="Serif"/>
              </a:rPr>
              <a:t>Organization of frequent Regional meetings &amp; national AGM with Continued Professional Development (CPD) points.</a:t>
            </a:r>
          </a:p>
          <a:p>
            <a:endParaRPr lang="en-ZA" b="1" dirty="0">
              <a:latin typeface="Serif"/>
            </a:endParaRPr>
          </a:p>
          <a:p>
            <a:pPr marL="742950" lvl="1" indent="-285750">
              <a:buFont typeface="Arial" panose="020B0604020202020204" pitchFamily="34" charset="0"/>
              <a:buChar char="•"/>
            </a:pPr>
            <a:r>
              <a:rPr lang="en-ZA" dirty="0">
                <a:latin typeface="Serif"/>
              </a:rPr>
              <a:t>Members and Organisations have the opportunity to share their knowledge and activity in the Geospatial industry.</a:t>
            </a:r>
          </a:p>
          <a:p>
            <a:pPr marL="742950" lvl="1" indent="-285750">
              <a:buFont typeface="Arial" panose="020B0604020202020204" pitchFamily="34" charset="0"/>
              <a:buChar char="•"/>
            </a:pPr>
            <a:r>
              <a:rPr lang="en-ZA" dirty="0">
                <a:latin typeface="Serif"/>
              </a:rPr>
              <a:t>Attendees stay abreast of innovation, technology, profession, and other industry developments.</a:t>
            </a:r>
          </a:p>
          <a:p>
            <a:pPr marL="742950" lvl="1" indent="-285750">
              <a:buFont typeface="Arial" panose="020B0604020202020204" pitchFamily="34" charset="0"/>
              <a:buChar char="•"/>
            </a:pPr>
            <a:r>
              <a:rPr lang="en-ZA" dirty="0">
                <a:latin typeface="Serif"/>
              </a:rPr>
              <a:t>CPD points contribute to maintaining professional registration with organizations such as SAGC.</a:t>
            </a:r>
          </a:p>
          <a:p>
            <a:r>
              <a:rPr lang="en-ZA" b="1" dirty="0">
                <a:latin typeface="Serif"/>
              </a:rPr>
              <a:t>Conference organization and hosting with CPD points</a:t>
            </a:r>
          </a:p>
          <a:p>
            <a:endParaRPr lang="en-ZA" b="1" dirty="0">
              <a:latin typeface="Serif"/>
            </a:endParaRPr>
          </a:p>
          <a:p>
            <a:pPr marL="742950" lvl="1" indent="-285750">
              <a:buFont typeface="Arial" panose="020B0604020202020204" pitchFamily="34" charset="0"/>
              <a:buChar char="•"/>
            </a:pPr>
            <a:r>
              <a:rPr lang="en-ZA" dirty="0">
                <a:latin typeface="Serif"/>
              </a:rPr>
              <a:t>Continuous support of local &amp; international conferences, summits, and workshops.</a:t>
            </a:r>
          </a:p>
          <a:p>
            <a:pPr marL="742950" lvl="1" indent="-285750">
              <a:buFont typeface="Arial" panose="020B0604020202020204" pitchFamily="34" charset="0"/>
              <a:buChar char="•"/>
            </a:pPr>
            <a:r>
              <a:rPr lang="en-ZA" dirty="0">
                <a:latin typeface="Serif"/>
              </a:rPr>
              <a:t>Promotion of youth and academic attendance at conferences.</a:t>
            </a:r>
          </a:p>
        </p:txBody>
      </p:sp>
    </p:spTree>
    <p:extLst>
      <p:ext uri="{BB962C8B-B14F-4D97-AF65-F5344CB8AC3E}">
        <p14:creationId xmlns:p14="http://schemas.microsoft.com/office/powerpoint/2010/main" val="361789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C8EFD51-23A3-21EB-A0D3-BE7A9E29F31A}"/>
              </a:ext>
            </a:extLst>
          </p:cNvPr>
          <p:cNvPicPr>
            <a:picLocks noChangeAspect="1"/>
          </p:cNvPicPr>
          <p:nvPr/>
        </p:nvPicPr>
        <p:blipFill rotWithShape="1">
          <a:blip r:embed="rId3"/>
          <a:srcRect l="15316" r="17613" b="3"/>
          <a:stretch/>
        </p:blipFill>
        <p:spPr>
          <a:xfrm>
            <a:off x="129329" y="-203190"/>
            <a:ext cx="3728839" cy="4197358"/>
          </a:xfrm>
          <a:prstGeom prst="rect">
            <a:avLst/>
          </a:prstGeom>
        </p:spPr>
      </p:pic>
      <p:pic>
        <p:nvPicPr>
          <p:cNvPr id="9" name="Picture 8">
            <a:extLst>
              <a:ext uri="{FF2B5EF4-FFF2-40B4-BE49-F238E27FC236}">
                <a16:creationId xmlns:a16="http://schemas.microsoft.com/office/drawing/2014/main" id="{6ACE4E7C-1C93-B984-A759-FF45F661F8D9}"/>
              </a:ext>
            </a:extLst>
          </p:cNvPr>
          <p:cNvPicPr>
            <a:picLocks noChangeAspect="1"/>
          </p:cNvPicPr>
          <p:nvPr/>
        </p:nvPicPr>
        <p:blipFill rotWithShape="1">
          <a:blip r:embed="rId4"/>
          <a:srcRect l="11590" r="22751"/>
          <a:stretch/>
        </p:blipFill>
        <p:spPr>
          <a:xfrm>
            <a:off x="3977064" y="-20319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5" name="Picture 4">
            <a:extLst>
              <a:ext uri="{FF2B5EF4-FFF2-40B4-BE49-F238E27FC236}">
                <a16:creationId xmlns:a16="http://schemas.microsoft.com/office/drawing/2014/main" id="{C53B8332-21C3-88C0-D584-12DBAF482308}"/>
              </a:ext>
            </a:extLst>
          </p:cNvPr>
          <p:cNvPicPr>
            <a:picLocks noChangeAspect="1"/>
          </p:cNvPicPr>
          <p:nvPr/>
        </p:nvPicPr>
        <p:blipFill rotWithShape="1">
          <a:blip r:embed="rId5"/>
          <a:srcRect l="3519" r="8397" b="-2"/>
          <a:stretch/>
        </p:blipFill>
        <p:spPr>
          <a:xfrm>
            <a:off x="7782850" y="-203199"/>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2" name="Title 1">
            <a:extLst>
              <a:ext uri="{FF2B5EF4-FFF2-40B4-BE49-F238E27FC236}">
                <a16:creationId xmlns:a16="http://schemas.microsoft.com/office/drawing/2014/main" id="{CFEDA5F4-B73A-7F67-D07B-7B93A33EB64B}"/>
              </a:ext>
            </a:extLst>
          </p:cNvPr>
          <p:cNvSpPr>
            <a:spLocks noGrp="1"/>
          </p:cNvSpPr>
          <p:nvPr>
            <p:ph type="title"/>
          </p:nvPr>
        </p:nvSpPr>
        <p:spPr>
          <a:xfrm>
            <a:off x="7583054" y="4181474"/>
            <a:ext cx="4266409" cy="2385581"/>
          </a:xfrm>
        </p:spPr>
        <p:txBody>
          <a:bodyPr vert="horz" lIns="91440" tIns="45720" rIns="91440" bIns="45720" rtlCol="0" anchor="t">
            <a:normAutofit/>
          </a:bodyPr>
          <a:lstStyle/>
          <a:p>
            <a:r>
              <a:rPr lang="en-US" sz="1800" kern="1200" dirty="0">
                <a:solidFill>
                  <a:schemeClr val="tx1"/>
                </a:solidFill>
                <a:latin typeface="Serif"/>
              </a:rPr>
              <a:t>The Conference was aimed at providing a platform for delegates to acquire information on scientific developments, share knowledge, and network with professionals in the broad field of cartography.</a:t>
            </a:r>
          </a:p>
        </p:txBody>
      </p:sp>
      <p:pic>
        <p:nvPicPr>
          <p:cNvPr id="13" name="Picture 12">
            <a:extLst>
              <a:ext uri="{FF2B5EF4-FFF2-40B4-BE49-F238E27FC236}">
                <a16:creationId xmlns:a16="http://schemas.microsoft.com/office/drawing/2014/main" id="{F3EDCBAE-EFFA-6CE7-B3DA-4565F385BA6F}"/>
              </a:ext>
            </a:extLst>
          </p:cNvPr>
          <p:cNvPicPr>
            <a:picLocks noChangeAspect="1"/>
          </p:cNvPicPr>
          <p:nvPr/>
        </p:nvPicPr>
        <p:blipFill>
          <a:blip r:embed="rId6"/>
          <a:stretch>
            <a:fillRect/>
          </a:stretch>
        </p:blipFill>
        <p:spPr>
          <a:xfrm>
            <a:off x="129329" y="4501594"/>
            <a:ext cx="6800850" cy="1790700"/>
          </a:xfrm>
          <a:prstGeom prst="rect">
            <a:avLst/>
          </a:prstGeom>
        </p:spPr>
      </p:pic>
    </p:spTree>
    <p:extLst>
      <p:ext uri="{BB962C8B-B14F-4D97-AF65-F5344CB8AC3E}">
        <p14:creationId xmlns:p14="http://schemas.microsoft.com/office/powerpoint/2010/main" val="369880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CAD21AB1-38C6-E44A-D114-2F239BDD6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025" y="579438"/>
            <a:ext cx="6553200" cy="2911475"/>
          </a:xfrm>
          <a:prstGeom prst="rect">
            <a:avLst/>
          </a:prstGeom>
        </p:spPr>
      </p:pic>
      <p:pic>
        <p:nvPicPr>
          <p:cNvPr id="8" name="Picture 7" descr="A group of people sitting at computers in a room&#10;&#10;Description automatically generated">
            <a:extLst>
              <a:ext uri="{FF2B5EF4-FFF2-40B4-BE49-F238E27FC236}">
                <a16:creationId xmlns:a16="http://schemas.microsoft.com/office/drawing/2014/main" id="{917E8110-A85A-0704-91BC-45F13EABF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3025" y="3559175"/>
            <a:ext cx="3656013" cy="2724150"/>
          </a:xfrm>
          <a:prstGeom prst="rect">
            <a:avLst/>
          </a:prstGeom>
        </p:spPr>
      </p:pic>
      <p:pic>
        <p:nvPicPr>
          <p:cNvPr id="11" name="Picture 10" descr="A group of people sitting at computers&#10;&#10;Description automatically generated">
            <a:extLst>
              <a:ext uri="{FF2B5EF4-FFF2-40B4-BE49-F238E27FC236}">
                <a16:creationId xmlns:a16="http://schemas.microsoft.com/office/drawing/2014/main" id="{23605AA4-939E-2328-7168-6022A9A4AB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8888" y="3559175"/>
            <a:ext cx="2828925" cy="2103438"/>
          </a:xfrm>
          <a:prstGeom prst="rect">
            <a:avLst/>
          </a:prstGeom>
        </p:spPr>
      </p:pic>
      <p:pic>
        <p:nvPicPr>
          <p:cNvPr id="1026" name="Picture 2" descr="YouthMappers|Humanitarian Mapping|University Students">
            <a:extLst>
              <a:ext uri="{FF2B5EF4-FFF2-40B4-BE49-F238E27FC236}">
                <a16:creationId xmlns:a16="http://schemas.microsoft.com/office/drawing/2014/main" id="{7A44C5C3-3DAF-9873-44DE-070EE6B1B7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8888" y="5732463"/>
            <a:ext cx="2828925" cy="5508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EDA5F4-B73A-7F67-D07B-7B93A33EB64B}"/>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ZA" sz="2000" b="0" i="0" dirty="0">
                <a:solidFill>
                  <a:schemeClr val="bg1"/>
                </a:solidFill>
                <a:effectLst/>
                <a:latin typeface="Serif"/>
              </a:rPr>
              <a:t>On October 27, 2023, our </a:t>
            </a:r>
            <a:r>
              <a:rPr lang="en-ZA" sz="2000" b="0" i="0" dirty="0" err="1">
                <a:solidFill>
                  <a:schemeClr val="bg1"/>
                </a:solidFill>
                <a:effectLst/>
                <a:latin typeface="Serif"/>
              </a:rPr>
              <a:t>YouthMappers</a:t>
            </a:r>
            <a:r>
              <a:rPr lang="en-ZA" sz="2000" b="0" i="0" dirty="0">
                <a:solidFill>
                  <a:schemeClr val="bg1"/>
                </a:solidFill>
                <a:effectLst/>
                <a:latin typeface="Serif"/>
              </a:rPr>
              <a:t> </a:t>
            </a:r>
            <a:r>
              <a:rPr lang="en-ZA" sz="2000" b="0" i="0" dirty="0" err="1">
                <a:solidFill>
                  <a:schemeClr val="bg1"/>
                </a:solidFill>
                <a:effectLst/>
                <a:latin typeface="Serif"/>
              </a:rPr>
              <a:t>Mapathon</a:t>
            </a:r>
            <a:r>
              <a:rPr lang="en-ZA" sz="2000" b="0" i="0" dirty="0">
                <a:solidFill>
                  <a:schemeClr val="bg1"/>
                </a:solidFill>
                <a:effectLst/>
                <a:latin typeface="Serif"/>
              </a:rPr>
              <a:t> event took place at the </a:t>
            </a:r>
            <a:r>
              <a:rPr lang="en-ZA" sz="2000" dirty="0">
                <a:solidFill>
                  <a:schemeClr val="bg1"/>
                </a:solidFill>
                <a:latin typeface="Serif"/>
              </a:rPr>
              <a:t>University of Pretoria. </a:t>
            </a:r>
            <a:r>
              <a:rPr lang="en-ZA" sz="2000" b="0" i="0" dirty="0">
                <a:solidFill>
                  <a:schemeClr val="bg1"/>
                </a:solidFill>
                <a:effectLst/>
                <a:latin typeface="Serif"/>
              </a:rPr>
              <a:t>The objective was to familiarize participants with the mapping process, with a specific emphasis on creating Tasking Manager projects on the OpenStreetMap online platform. More information on the UP website </a:t>
            </a:r>
            <a:r>
              <a:rPr lang="en-ZA" sz="2000" b="0" i="0" dirty="0">
                <a:solidFill>
                  <a:schemeClr val="bg1"/>
                </a:solidFill>
                <a:effectLst/>
                <a:latin typeface="Serif"/>
                <a:hlinkClick r:id="rId7"/>
              </a:rPr>
              <a:t>here.</a:t>
            </a:r>
            <a:endParaRPr lang="en-US" kern="1200" dirty="0">
              <a:solidFill>
                <a:schemeClr val="bg1"/>
              </a:solidFill>
              <a:latin typeface="Serif"/>
            </a:endParaRPr>
          </a:p>
        </p:txBody>
      </p:sp>
    </p:spTree>
    <p:extLst>
      <p:ext uri="{BB962C8B-B14F-4D97-AF65-F5344CB8AC3E}">
        <p14:creationId xmlns:p14="http://schemas.microsoft.com/office/powerpoint/2010/main" val="135790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GISSA Focus areas</a:t>
            </a:r>
          </a:p>
        </p:txBody>
      </p:sp>
      <p:sp>
        <p:nvSpPr>
          <p:cNvPr id="4" name="Title 3">
            <a:extLst>
              <a:ext uri="{FF2B5EF4-FFF2-40B4-BE49-F238E27FC236}">
                <a16:creationId xmlns:a16="http://schemas.microsoft.com/office/drawing/2014/main" id="{7A33088A-0E3E-D52C-CA8E-F7B4850782B4}"/>
              </a:ext>
            </a:extLst>
          </p:cNvPr>
          <p:cNvSpPr>
            <a:spLocks noGrp="1"/>
          </p:cNvSpPr>
          <p:nvPr>
            <p:ph type="title"/>
          </p:nvPr>
        </p:nvSpPr>
        <p:spPr>
          <a:xfrm>
            <a:off x="836676" y="1360210"/>
            <a:ext cx="10515600" cy="1148528"/>
          </a:xfrm>
        </p:spPr>
        <p:txBody>
          <a:bodyPr>
            <a:normAutofit/>
          </a:bodyPr>
          <a:lstStyle/>
          <a:p>
            <a:pPr marL="342900" indent="-342900">
              <a:buFont typeface="Arial" panose="020B0604020202020204" pitchFamily="34" charset="0"/>
              <a:buChar char="•"/>
            </a:pPr>
            <a:r>
              <a:rPr lang="en-ZA" sz="2000" dirty="0">
                <a:latin typeface="Serif"/>
              </a:rPr>
              <a:t>Institutions and higher learning</a:t>
            </a:r>
            <a:br>
              <a:rPr lang="en-ZA" sz="1600" dirty="0">
                <a:latin typeface="Serif"/>
              </a:rPr>
            </a:br>
            <a:br>
              <a:rPr lang="en-ZA" sz="1600" dirty="0">
                <a:latin typeface="Serif"/>
              </a:rPr>
            </a:br>
            <a:br>
              <a:rPr lang="en-ZA" sz="1600" dirty="0">
                <a:latin typeface="Serif"/>
              </a:rPr>
            </a:br>
            <a:endParaRPr lang="en-ZA" sz="1600" dirty="0">
              <a:latin typeface="Serif"/>
            </a:endParaRPr>
          </a:p>
        </p:txBody>
      </p:sp>
      <p:sp>
        <p:nvSpPr>
          <p:cNvPr id="5" name="TextBox 4">
            <a:extLst>
              <a:ext uri="{FF2B5EF4-FFF2-40B4-BE49-F238E27FC236}">
                <a16:creationId xmlns:a16="http://schemas.microsoft.com/office/drawing/2014/main" id="{321D10D0-4A53-04AB-9259-8AAFC881479C}"/>
              </a:ext>
            </a:extLst>
          </p:cNvPr>
          <p:cNvSpPr txBox="1"/>
          <p:nvPr/>
        </p:nvSpPr>
        <p:spPr>
          <a:xfrm>
            <a:off x="740202" y="2113973"/>
            <a:ext cx="9448800" cy="3693319"/>
          </a:xfrm>
          <a:prstGeom prst="rect">
            <a:avLst/>
          </a:prstGeom>
          <a:noFill/>
        </p:spPr>
        <p:txBody>
          <a:bodyPr wrap="square">
            <a:spAutoFit/>
          </a:bodyPr>
          <a:lstStyle/>
          <a:p>
            <a:r>
              <a:rPr lang="en-ZA" sz="1800" b="1" dirty="0">
                <a:latin typeface="Serif"/>
              </a:rPr>
              <a:t>Advisory Role</a:t>
            </a:r>
          </a:p>
          <a:p>
            <a:pPr marL="742950" lvl="1" indent="-285750">
              <a:buFont typeface="Arial" panose="020B0604020202020204" pitchFamily="34" charset="0"/>
              <a:buChar char="•"/>
            </a:pPr>
            <a:r>
              <a:rPr lang="en-ZA" dirty="0">
                <a:latin typeface="Serif"/>
              </a:rPr>
              <a:t>Engagements with the Council on Higher Education to influence the accreditation of the Geo Information Science programmes, and teachings in alignment with the global trends; </a:t>
            </a:r>
          </a:p>
          <a:p>
            <a:pPr marL="742950" lvl="1" indent="-285750">
              <a:buFont typeface="Arial" panose="020B0604020202020204" pitchFamily="34" charset="0"/>
              <a:buChar char="•"/>
            </a:pPr>
            <a:r>
              <a:rPr lang="en-ZA" dirty="0">
                <a:latin typeface="Serif"/>
              </a:rPr>
              <a:t>Some GISSA members are already providing advisory services and assisting with the accreditations of some universities and institutions of higher learning, e.g. UP, WITS, UFS, Stellenbosch, UCT, Cape Peninsula, ESRI-SA.</a:t>
            </a:r>
          </a:p>
          <a:p>
            <a:r>
              <a:rPr lang="en-ZA" sz="1800" b="1" dirty="0">
                <a:latin typeface="Serif"/>
              </a:rPr>
              <a:t>Provide support to non-accredited universities for them to meet requirements</a:t>
            </a:r>
          </a:p>
          <a:p>
            <a:pPr marL="742950" lvl="1" indent="-285750">
              <a:buFont typeface="Arial" panose="020B0604020202020204" pitchFamily="34" charset="0"/>
              <a:buChar char="•"/>
            </a:pPr>
            <a:r>
              <a:rPr lang="en-ZA" dirty="0">
                <a:latin typeface="Serif"/>
              </a:rPr>
              <a:t>Fort Hare, UKZN – advanced stage of accreditation</a:t>
            </a:r>
          </a:p>
          <a:p>
            <a:pPr marL="742950" lvl="1" indent="-285750">
              <a:buFont typeface="Arial" panose="020B0604020202020204" pitchFamily="34" charset="0"/>
              <a:buChar char="•"/>
            </a:pPr>
            <a:r>
              <a:rPr lang="en-ZA" dirty="0">
                <a:latin typeface="Serif"/>
              </a:rPr>
              <a:t>NW, UJ, UNISA – in progress and has resources to be accredited</a:t>
            </a:r>
          </a:p>
          <a:p>
            <a:pPr marL="742950" lvl="1" indent="-285750">
              <a:buFont typeface="Arial" panose="020B0604020202020204" pitchFamily="34" charset="0"/>
              <a:buChar char="•"/>
            </a:pPr>
            <a:r>
              <a:rPr lang="en-ZA" dirty="0">
                <a:latin typeface="Serif"/>
              </a:rPr>
              <a:t>Limpopo, Mpumalanga, Sol </a:t>
            </a:r>
            <a:r>
              <a:rPr lang="en-ZA" dirty="0" err="1">
                <a:latin typeface="Serif"/>
              </a:rPr>
              <a:t>Plaatjie</a:t>
            </a:r>
            <a:r>
              <a:rPr lang="en-ZA" dirty="0">
                <a:latin typeface="Serif"/>
              </a:rPr>
              <a:t> – visited and challenges still high</a:t>
            </a:r>
          </a:p>
          <a:p>
            <a:r>
              <a:rPr lang="en-ZA" sz="1800" b="1" dirty="0">
                <a:latin typeface="Serif"/>
              </a:rPr>
              <a:t>Need of external moderators</a:t>
            </a:r>
          </a:p>
          <a:p>
            <a:pPr marL="742950" lvl="1" indent="-285750">
              <a:buFont typeface="Arial" panose="020B0604020202020204" pitchFamily="34" charset="0"/>
              <a:buChar char="•"/>
            </a:pPr>
            <a:r>
              <a:rPr lang="en-ZA" dirty="0">
                <a:latin typeface="Serif"/>
              </a:rPr>
              <a:t>Universities are looking for distinguished moderators on the GI Science for all levels, thanks to those already rendering the service.</a:t>
            </a:r>
          </a:p>
        </p:txBody>
      </p:sp>
    </p:spTree>
    <p:extLst>
      <p:ext uri="{BB962C8B-B14F-4D97-AF65-F5344CB8AC3E}">
        <p14:creationId xmlns:p14="http://schemas.microsoft.com/office/powerpoint/2010/main" val="4156627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a:extLst>
              <a:ext uri="{FF2B5EF4-FFF2-40B4-BE49-F238E27FC236}">
                <a16:creationId xmlns:a16="http://schemas.microsoft.com/office/drawing/2014/main" id="{22A0A003-C3ED-008B-CA61-4E6B49468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579" y="456772"/>
            <a:ext cx="2577995" cy="5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ubtitle 2">
            <a:extLst>
              <a:ext uri="{FF2B5EF4-FFF2-40B4-BE49-F238E27FC236}">
                <a16:creationId xmlns:a16="http://schemas.microsoft.com/office/drawing/2014/main" id="{CD17C8EA-F59D-B847-78DA-613E8A3471AD}"/>
              </a:ext>
            </a:extLst>
          </p:cNvPr>
          <p:cNvSpPr txBox="1">
            <a:spLocks/>
          </p:cNvSpPr>
          <p:nvPr/>
        </p:nvSpPr>
        <p:spPr>
          <a:xfrm>
            <a:off x="208326" y="565706"/>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ZA" dirty="0">
                <a:latin typeface="Serif"/>
              </a:rPr>
              <a:t>GISSA Focus areas</a:t>
            </a:r>
          </a:p>
        </p:txBody>
      </p:sp>
      <p:sp>
        <p:nvSpPr>
          <p:cNvPr id="4" name="Title 3">
            <a:extLst>
              <a:ext uri="{FF2B5EF4-FFF2-40B4-BE49-F238E27FC236}">
                <a16:creationId xmlns:a16="http://schemas.microsoft.com/office/drawing/2014/main" id="{7A33088A-0E3E-D52C-CA8E-F7B4850782B4}"/>
              </a:ext>
            </a:extLst>
          </p:cNvPr>
          <p:cNvSpPr>
            <a:spLocks noGrp="1"/>
          </p:cNvSpPr>
          <p:nvPr>
            <p:ph type="title"/>
          </p:nvPr>
        </p:nvSpPr>
        <p:spPr>
          <a:xfrm>
            <a:off x="836676" y="1360210"/>
            <a:ext cx="10515600" cy="1148528"/>
          </a:xfrm>
        </p:spPr>
        <p:txBody>
          <a:bodyPr>
            <a:normAutofit/>
          </a:bodyPr>
          <a:lstStyle/>
          <a:p>
            <a:pPr marL="342900" indent="-342900">
              <a:buFont typeface="Arial" panose="020B0604020202020204" pitchFamily="34" charset="0"/>
              <a:buChar char="•"/>
            </a:pPr>
            <a:r>
              <a:rPr lang="en-ZA" sz="2000" dirty="0">
                <a:latin typeface="Serif"/>
              </a:rPr>
              <a:t>Institutions and higher learning</a:t>
            </a:r>
            <a:br>
              <a:rPr lang="en-ZA" sz="1600" dirty="0">
                <a:latin typeface="Serif"/>
              </a:rPr>
            </a:br>
            <a:br>
              <a:rPr lang="en-ZA" sz="1600" dirty="0">
                <a:latin typeface="Serif"/>
              </a:rPr>
            </a:br>
            <a:br>
              <a:rPr lang="en-ZA" sz="1600" dirty="0">
                <a:latin typeface="Serif"/>
              </a:rPr>
            </a:br>
            <a:endParaRPr lang="en-ZA" sz="1600" dirty="0">
              <a:latin typeface="Serif"/>
            </a:endParaRPr>
          </a:p>
        </p:txBody>
      </p:sp>
      <p:sp>
        <p:nvSpPr>
          <p:cNvPr id="5" name="TextBox 4">
            <a:extLst>
              <a:ext uri="{FF2B5EF4-FFF2-40B4-BE49-F238E27FC236}">
                <a16:creationId xmlns:a16="http://schemas.microsoft.com/office/drawing/2014/main" id="{321D10D0-4A53-04AB-9259-8AAFC881479C}"/>
              </a:ext>
            </a:extLst>
          </p:cNvPr>
          <p:cNvSpPr txBox="1"/>
          <p:nvPr/>
        </p:nvSpPr>
        <p:spPr>
          <a:xfrm>
            <a:off x="740202" y="2113973"/>
            <a:ext cx="9448800" cy="646331"/>
          </a:xfrm>
          <a:prstGeom prst="rect">
            <a:avLst/>
          </a:prstGeom>
          <a:noFill/>
        </p:spPr>
        <p:txBody>
          <a:bodyPr wrap="square">
            <a:spAutoFit/>
          </a:bodyPr>
          <a:lstStyle/>
          <a:p>
            <a:r>
              <a:rPr lang="en-ZA" dirty="0">
                <a:latin typeface="Serif"/>
              </a:rPr>
              <a:t>Our most recent SAGC exam preparation workshop. Held for aspiring Professionals to assist them while preparing for the Legislative and Ethics exam required for registration as a professional</a:t>
            </a:r>
          </a:p>
        </p:txBody>
      </p:sp>
      <p:pic>
        <p:nvPicPr>
          <p:cNvPr id="3" name="Picture 2" descr="A room with a projector screen and people sitting at desks&#10;&#10;Description automatically generated">
            <a:extLst>
              <a:ext uri="{FF2B5EF4-FFF2-40B4-BE49-F238E27FC236}">
                <a16:creationId xmlns:a16="http://schemas.microsoft.com/office/drawing/2014/main" id="{19298A40-83BB-72A1-8D5B-AF8A19B72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887" y="3159119"/>
            <a:ext cx="6447692" cy="3133175"/>
          </a:xfrm>
          <a:prstGeom prst="rect">
            <a:avLst/>
          </a:prstGeom>
        </p:spPr>
      </p:pic>
    </p:spTree>
    <p:extLst>
      <p:ext uri="{BB962C8B-B14F-4D97-AF65-F5344CB8AC3E}">
        <p14:creationId xmlns:p14="http://schemas.microsoft.com/office/powerpoint/2010/main" val="4060490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TotalTime>
  <Words>1761</Words>
  <Application>Microsoft Office PowerPoint</Application>
  <PresentationFormat>Widescreen</PresentationFormat>
  <Paragraphs>140</Paragraphs>
  <Slides>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Serif</vt:lpstr>
      <vt:lpstr>Tahoma</vt:lpstr>
      <vt:lpstr>Office Theme</vt:lpstr>
      <vt:lpstr>The Geo-Information Society of South Africa</vt:lpstr>
      <vt:lpstr>The Geo-Information Society of South Africa (GISSA) is a voluntary association that works in a synergistic relationship with the South African Geomatics Council (SAGC) to promote the Geomatics profession in our country.  The SAGC is the overarching body that governs multiple facets of practicing professionals as enshrined in Legislation.  </vt:lpstr>
      <vt:lpstr>PowerPoint Presentation</vt:lpstr>
      <vt:lpstr>Skills development and training  </vt:lpstr>
      <vt:lpstr>Skills development and training  </vt:lpstr>
      <vt:lpstr>The Conference was aimed at providing a platform for delegates to acquire information on scientific developments, share knowledge, and network with professionals in the broad field of cartography.</vt:lpstr>
      <vt:lpstr>On October 27, 2023, our YouthMappers Mapathon event took place at the University of Pretoria. The objective was to familiarize participants with the mapping process, with a specific emphasis on creating Tasking Manager projects on the OpenStreetMap online platform. More information on the UP website here.</vt:lpstr>
      <vt:lpstr>Institutions and higher learning   </vt:lpstr>
      <vt:lpstr>Institutions and higher learning   </vt:lpstr>
      <vt:lpstr>Research and Development   </vt:lpstr>
      <vt:lpstr>Industry engagement and opportunities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Geo-Information Society of South Africa</dc:title>
  <dc:creator>Daniel Jooste</dc:creator>
  <cp:lastModifiedBy>Daniel Jooste</cp:lastModifiedBy>
  <cp:revision>1</cp:revision>
  <dcterms:created xsi:type="dcterms:W3CDTF">2023-11-07T14:32:26Z</dcterms:created>
  <dcterms:modified xsi:type="dcterms:W3CDTF">2023-11-08T08:43:58Z</dcterms:modified>
</cp:coreProperties>
</file>